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6"/>
  </p:sldMasterIdLst>
  <p:notesMasterIdLst>
    <p:notesMasterId r:id="rId21"/>
  </p:notesMasterIdLst>
  <p:handoutMasterIdLst>
    <p:handoutMasterId r:id="rId22"/>
  </p:handoutMasterIdLst>
  <p:sldIdLst>
    <p:sldId id="493" r:id="rId7"/>
    <p:sldId id="517" r:id="rId8"/>
    <p:sldId id="539" r:id="rId9"/>
    <p:sldId id="531" r:id="rId10"/>
    <p:sldId id="530" r:id="rId11"/>
    <p:sldId id="532" r:id="rId12"/>
    <p:sldId id="538" r:id="rId13"/>
    <p:sldId id="533" r:id="rId14"/>
    <p:sldId id="535" r:id="rId15"/>
    <p:sldId id="534" r:id="rId16"/>
    <p:sldId id="536" r:id="rId17"/>
    <p:sldId id="537" r:id="rId18"/>
    <p:sldId id="540" r:id="rId19"/>
    <p:sldId id="528" r:id="rId20"/>
  </p:sldIdLst>
  <p:sldSz cx="9144000" cy="5143500" type="screen16x9"/>
  <p:notesSz cx="6743700" cy="9893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6">
          <p15:clr>
            <a:srgbClr val="A4A3A4"/>
          </p15:clr>
        </p15:guide>
        <p15:guide id="2" orient="horz" pos="100" userDrawn="1">
          <p15:clr>
            <a:srgbClr val="A4A3A4"/>
          </p15:clr>
        </p15:guide>
        <p15:guide id="3" orient="horz" pos="1616">
          <p15:clr>
            <a:srgbClr val="A4A3A4"/>
          </p15:clr>
        </p15:guide>
        <p15:guide id="4" pos="291">
          <p15:clr>
            <a:srgbClr val="A4A3A4"/>
          </p15:clr>
        </p15:guide>
        <p15:guide id="5" pos="5482">
          <p15:clr>
            <a:srgbClr val="A4A3A4"/>
          </p15:clr>
        </p15:guide>
        <p15:guide id="6" pos="2875">
          <p15:clr>
            <a:srgbClr val="A4A3A4"/>
          </p15:clr>
        </p15:guide>
        <p15:guide id="7" pos="37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E3B93F"/>
    <a:srgbClr val="9A8B7D"/>
    <a:srgbClr val="D8CFC6"/>
    <a:srgbClr val="009DDC"/>
    <a:srgbClr val="8DC63F"/>
    <a:srgbClr val="812990"/>
    <a:srgbClr val="B5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6821" autoAdjust="0"/>
  </p:normalViewPr>
  <p:slideViewPr>
    <p:cSldViewPr snapToGrid="0" showGuides="1">
      <p:cViewPr varScale="1">
        <p:scale>
          <a:sx n="94" d="100"/>
          <a:sy n="94" d="100"/>
        </p:scale>
        <p:origin x="84" y="102"/>
      </p:cViewPr>
      <p:guideLst>
        <p:guide orient="horz" pos="2796"/>
        <p:guide orient="horz" pos="100"/>
        <p:guide orient="horz" pos="1616"/>
        <p:guide pos="291"/>
        <p:guide pos="5482"/>
        <p:guide pos="2875"/>
        <p:guide pos="3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49E48-E36C-4387-9BC8-7A3BED2D805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A99875F-494D-4E42-A767-0F2A0BF64D08}">
      <dgm:prSet phldrT="[Text]"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Developer Forum</a:t>
          </a:r>
          <a:endParaRPr lang="sv-SE" sz="2000" dirty="0">
            <a:solidFill>
              <a:schemeClr val="tx1"/>
            </a:solidFill>
          </a:endParaRPr>
        </a:p>
      </dgm:t>
    </dgm:pt>
    <dgm:pt modelId="{90999E2D-1BBF-4549-8BFC-2035E3A13794}" type="parTrans" cxnId="{822962C8-51EC-41D4-A7FE-F588EE64A78E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40527626-048C-4706-976A-A9C22C0BE0B3}" type="sibTrans" cxnId="{822962C8-51EC-41D4-A7FE-F588EE64A78E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266AA485-93DA-4F70-9378-1D77CEA7C6B2}">
      <dgm:prSet phldrT="[Text]"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Dedicated developer information</a:t>
          </a:r>
          <a:endParaRPr lang="sv-SE" sz="2000" dirty="0">
            <a:solidFill>
              <a:schemeClr val="tx1"/>
            </a:solidFill>
          </a:endParaRPr>
        </a:p>
      </dgm:t>
    </dgm:pt>
    <dgm:pt modelId="{11C5D8A2-8DFB-4C0E-8B95-D64645011AAD}" type="parTrans" cxnId="{7ED7EE78-134D-4A9E-B5A2-3FB6A695B58D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8B1C504C-6000-4850-9DD7-8A77B1D989B9}" type="sibTrans" cxnId="{7ED7EE78-134D-4A9E-B5A2-3FB6A695B58D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71D1A5E7-5926-4A4C-A94F-C42358109E12}">
      <dgm:prSet phldrT="[Text]"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VAPIX </a:t>
          </a:r>
          <a:br>
            <a:rPr lang="en-US" sz="2000">
              <a:solidFill>
                <a:schemeClr val="tx1"/>
              </a:solidFill>
            </a:rPr>
          </a:br>
          <a:r>
            <a:rPr lang="en-US" sz="2000">
              <a:solidFill>
                <a:schemeClr val="tx1"/>
              </a:solidFill>
            </a:rPr>
            <a:t>Library</a:t>
          </a:r>
          <a:endParaRPr lang="sv-SE" sz="2000" dirty="0">
            <a:solidFill>
              <a:schemeClr val="tx1"/>
            </a:solidFill>
          </a:endParaRPr>
        </a:p>
      </dgm:t>
    </dgm:pt>
    <dgm:pt modelId="{2FDAF033-A26E-45C7-9877-F9036BFAD7CD}" type="parTrans" cxnId="{E6B90290-EA29-482F-93A4-583855548EB2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EE0D6D79-952C-483D-B0D9-4CE600C2EBE4}" type="sibTrans" cxnId="{E6B90290-EA29-482F-93A4-583855548EB2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C199BD62-6117-42CF-9BBB-73D269EBBAE3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Windows </a:t>
          </a:r>
          <a:br>
            <a:rPr lang="en-US" sz="2000" dirty="0">
              <a:solidFill>
                <a:schemeClr val="tx1"/>
              </a:solidFill>
            </a:rPr>
          </a:br>
          <a:r>
            <a:rPr lang="en-US" sz="2000" dirty="0">
              <a:solidFill>
                <a:schemeClr val="tx1"/>
              </a:solidFill>
            </a:rPr>
            <a:t>SDKs</a:t>
          </a:r>
          <a:endParaRPr lang="sv-SE" sz="2000" dirty="0">
            <a:solidFill>
              <a:schemeClr val="tx1"/>
            </a:solidFill>
          </a:endParaRPr>
        </a:p>
      </dgm:t>
    </dgm:pt>
    <dgm:pt modelId="{5EDF24F9-8C59-4581-B4C5-FA7C0C81BC0A}" type="parTrans" cxnId="{A7505E46-A819-4D8B-B7D8-4D1B51D99DFC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05524329-A48C-4515-9251-688A905080A8}" type="sibTrans" cxnId="{A7505E46-A819-4D8B-B7D8-4D1B51D99DFC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1289B779-0416-4E6C-B187-60EAF96F3A18}">
      <dgm:prSet phldrT="[Text]"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Tools</a:t>
          </a:r>
          <a:endParaRPr lang="sv-SE" sz="2000" dirty="0">
            <a:solidFill>
              <a:schemeClr val="tx1"/>
            </a:solidFill>
          </a:endParaRPr>
        </a:p>
      </dgm:t>
    </dgm:pt>
    <dgm:pt modelId="{11DEF4C4-5181-428D-8EF5-43174E3AEFB1}" type="parTrans" cxnId="{001B5AA4-EF75-4332-B0F4-E4F6D4C2AA9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0DDD51D1-83EB-41EA-A417-2B2C6A1EFBEC}" type="sibTrans" cxnId="{001B5AA4-EF75-4332-B0F4-E4F6D4C2AA9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9A3BB891-E205-4887-9B19-EA55E098ED55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ACAP</a:t>
          </a:r>
          <a:endParaRPr lang="sv-SE" sz="2000" dirty="0">
            <a:solidFill>
              <a:schemeClr val="tx1"/>
            </a:solidFill>
          </a:endParaRPr>
        </a:p>
      </dgm:t>
    </dgm:pt>
    <dgm:pt modelId="{347AF5CB-AE0E-4EE7-AFDC-F79C94C2DCBA}" type="parTrans" cxnId="{0827AA08-1E61-4751-847D-0D297ACAE3A8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A2E0A359-EB0A-48BE-ABD1-C0CC7E237780}" type="sibTrans" cxnId="{0827AA08-1E61-4751-847D-0D297ACAE3A8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A96BA309-ABBA-4551-A15D-AB20C0C54415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Tutorials</a:t>
          </a:r>
          <a:endParaRPr lang="sv-SE" sz="2000" dirty="0">
            <a:solidFill>
              <a:schemeClr val="tx1"/>
            </a:solidFill>
          </a:endParaRPr>
        </a:p>
      </dgm:t>
    </dgm:pt>
    <dgm:pt modelId="{6CDC2DE8-5287-42BE-BB5F-748E198E5E72}" type="parTrans" cxnId="{E89EDD7D-AA19-4858-ABC9-3C57572EE7C4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B73BE6FE-843C-4582-A294-26346CE15581}" type="sibTrans" cxnId="{E89EDD7D-AA19-4858-ABC9-3C57572EE7C4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6427E9A2-4A0C-490E-8C3E-18753456DED2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Integration guidelines</a:t>
          </a:r>
          <a:endParaRPr lang="sv-SE" sz="2000" dirty="0">
            <a:solidFill>
              <a:schemeClr val="tx1"/>
            </a:solidFill>
          </a:endParaRPr>
        </a:p>
      </dgm:t>
    </dgm:pt>
    <dgm:pt modelId="{D863AFD4-7A27-436E-9064-FA2154BBBB97}" type="parTrans" cxnId="{150C6227-BE71-4C02-9159-2D93BFBB4DB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9826CA92-E5E6-4039-B258-8A2B55D6DAD5}" type="sibTrans" cxnId="{150C6227-BE71-4C02-9159-2D93BFBB4DB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BF771188-D614-41F5-857D-F2C6A9282A94}" type="pres">
      <dgm:prSet presAssocID="{B8549E48-E36C-4387-9BC8-7A3BED2D8055}" presName="diagram" presStyleCnt="0">
        <dgm:presLayoutVars>
          <dgm:dir/>
          <dgm:resizeHandles val="exact"/>
        </dgm:presLayoutVars>
      </dgm:prSet>
      <dgm:spPr/>
    </dgm:pt>
    <dgm:pt modelId="{F5F59E99-4B11-4A61-9CEE-18BBCB405B99}" type="pres">
      <dgm:prSet presAssocID="{0A99875F-494D-4E42-A767-0F2A0BF64D08}" presName="node" presStyleLbl="node1" presStyleIdx="0" presStyleCnt="8">
        <dgm:presLayoutVars>
          <dgm:bulletEnabled val="1"/>
        </dgm:presLayoutVars>
      </dgm:prSet>
      <dgm:spPr/>
    </dgm:pt>
    <dgm:pt modelId="{47AD777E-6FA7-447C-A1CA-AB851309D72C}" type="pres">
      <dgm:prSet presAssocID="{40527626-048C-4706-976A-A9C22C0BE0B3}" presName="sibTrans" presStyleCnt="0"/>
      <dgm:spPr/>
    </dgm:pt>
    <dgm:pt modelId="{6E7C51D5-26C1-438C-81C4-2912AD657E76}" type="pres">
      <dgm:prSet presAssocID="{266AA485-93DA-4F70-9378-1D77CEA7C6B2}" presName="node" presStyleLbl="node1" presStyleIdx="1" presStyleCnt="8">
        <dgm:presLayoutVars>
          <dgm:bulletEnabled val="1"/>
        </dgm:presLayoutVars>
      </dgm:prSet>
      <dgm:spPr/>
    </dgm:pt>
    <dgm:pt modelId="{A088FDFC-0FA4-44B7-987B-FBB555F1DE87}" type="pres">
      <dgm:prSet presAssocID="{8B1C504C-6000-4850-9DD7-8A77B1D989B9}" presName="sibTrans" presStyleCnt="0"/>
      <dgm:spPr/>
    </dgm:pt>
    <dgm:pt modelId="{9CC708E8-975A-4141-9A61-4901A00F0D60}" type="pres">
      <dgm:prSet presAssocID="{71D1A5E7-5926-4A4C-A94F-C42358109E12}" presName="node" presStyleLbl="node1" presStyleIdx="2" presStyleCnt="8">
        <dgm:presLayoutVars>
          <dgm:bulletEnabled val="1"/>
        </dgm:presLayoutVars>
      </dgm:prSet>
      <dgm:spPr/>
    </dgm:pt>
    <dgm:pt modelId="{C09685FF-0B1C-4BDE-B244-A1BB4B9B8A10}" type="pres">
      <dgm:prSet presAssocID="{EE0D6D79-952C-483D-B0D9-4CE600C2EBE4}" presName="sibTrans" presStyleCnt="0"/>
      <dgm:spPr/>
    </dgm:pt>
    <dgm:pt modelId="{032DF8FA-0F15-4737-82FC-CD990D34BB03}" type="pres">
      <dgm:prSet presAssocID="{C199BD62-6117-42CF-9BBB-73D269EBBAE3}" presName="node" presStyleLbl="node1" presStyleIdx="3" presStyleCnt="8">
        <dgm:presLayoutVars>
          <dgm:bulletEnabled val="1"/>
        </dgm:presLayoutVars>
      </dgm:prSet>
      <dgm:spPr/>
    </dgm:pt>
    <dgm:pt modelId="{C7609D0E-4D54-49D6-9EB8-D5815552D8C2}" type="pres">
      <dgm:prSet presAssocID="{05524329-A48C-4515-9251-688A905080A8}" presName="sibTrans" presStyleCnt="0"/>
      <dgm:spPr/>
    </dgm:pt>
    <dgm:pt modelId="{3C19892C-6460-448A-A0F6-7B27016DED09}" type="pres">
      <dgm:prSet presAssocID="{1289B779-0416-4E6C-B187-60EAF96F3A18}" presName="node" presStyleLbl="node1" presStyleIdx="4" presStyleCnt="8">
        <dgm:presLayoutVars>
          <dgm:bulletEnabled val="1"/>
        </dgm:presLayoutVars>
      </dgm:prSet>
      <dgm:spPr/>
    </dgm:pt>
    <dgm:pt modelId="{C8EB20BF-C91A-4D2E-90EE-92696894B0EF}" type="pres">
      <dgm:prSet presAssocID="{0DDD51D1-83EB-41EA-A417-2B2C6A1EFBEC}" presName="sibTrans" presStyleCnt="0"/>
      <dgm:spPr/>
    </dgm:pt>
    <dgm:pt modelId="{07248BB2-781F-4BE5-996C-DAA331394EF7}" type="pres">
      <dgm:prSet presAssocID="{9A3BB891-E205-4887-9B19-EA55E098ED55}" presName="node" presStyleLbl="node1" presStyleIdx="5" presStyleCnt="8">
        <dgm:presLayoutVars>
          <dgm:bulletEnabled val="1"/>
        </dgm:presLayoutVars>
      </dgm:prSet>
      <dgm:spPr/>
    </dgm:pt>
    <dgm:pt modelId="{BD7E6B1F-93AD-41A0-B735-BCF7D95494A1}" type="pres">
      <dgm:prSet presAssocID="{A2E0A359-EB0A-48BE-ABD1-C0CC7E237780}" presName="sibTrans" presStyleCnt="0"/>
      <dgm:spPr/>
    </dgm:pt>
    <dgm:pt modelId="{0A1A215C-CDF9-4B58-BAF2-D15B90C54D23}" type="pres">
      <dgm:prSet presAssocID="{A96BA309-ABBA-4551-A15D-AB20C0C54415}" presName="node" presStyleLbl="node1" presStyleIdx="6" presStyleCnt="8">
        <dgm:presLayoutVars>
          <dgm:bulletEnabled val="1"/>
        </dgm:presLayoutVars>
      </dgm:prSet>
      <dgm:spPr/>
    </dgm:pt>
    <dgm:pt modelId="{40DA81E2-2F81-4DA5-82B1-4D0DF927E296}" type="pres">
      <dgm:prSet presAssocID="{B73BE6FE-843C-4582-A294-26346CE15581}" presName="sibTrans" presStyleCnt="0"/>
      <dgm:spPr/>
    </dgm:pt>
    <dgm:pt modelId="{E17FA058-5F48-4E11-8BBF-327B2115F4F9}" type="pres">
      <dgm:prSet presAssocID="{6427E9A2-4A0C-490E-8C3E-18753456DED2}" presName="node" presStyleLbl="node1" presStyleIdx="7" presStyleCnt="8">
        <dgm:presLayoutVars>
          <dgm:bulletEnabled val="1"/>
        </dgm:presLayoutVars>
      </dgm:prSet>
      <dgm:spPr/>
    </dgm:pt>
  </dgm:ptLst>
  <dgm:cxnLst>
    <dgm:cxn modelId="{690FAE01-452A-4B74-9F8C-4D9BB86CEBA6}" type="presOf" srcId="{B8549E48-E36C-4387-9BC8-7A3BED2D8055}" destId="{BF771188-D614-41F5-857D-F2C6A9282A94}" srcOrd="0" destOrd="0" presId="urn:microsoft.com/office/officeart/2005/8/layout/default"/>
    <dgm:cxn modelId="{0827AA08-1E61-4751-847D-0D297ACAE3A8}" srcId="{B8549E48-E36C-4387-9BC8-7A3BED2D8055}" destId="{9A3BB891-E205-4887-9B19-EA55E098ED55}" srcOrd="5" destOrd="0" parTransId="{347AF5CB-AE0E-4EE7-AFDC-F79C94C2DCBA}" sibTransId="{A2E0A359-EB0A-48BE-ABD1-C0CC7E237780}"/>
    <dgm:cxn modelId="{DA090C0A-3A3E-4D6D-AD28-E4B3B674C887}" type="presOf" srcId="{6427E9A2-4A0C-490E-8C3E-18753456DED2}" destId="{E17FA058-5F48-4E11-8BBF-327B2115F4F9}" srcOrd="0" destOrd="0" presId="urn:microsoft.com/office/officeart/2005/8/layout/default"/>
    <dgm:cxn modelId="{C2705D0C-ECF4-465F-A22D-BC5E6763D368}" type="presOf" srcId="{9A3BB891-E205-4887-9B19-EA55E098ED55}" destId="{07248BB2-781F-4BE5-996C-DAA331394EF7}" srcOrd="0" destOrd="0" presId="urn:microsoft.com/office/officeart/2005/8/layout/default"/>
    <dgm:cxn modelId="{150C6227-BE71-4C02-9159-2D93BFBB4DB7}" srcId="{B8549E48-E36C-4387-9BC8-7A3BED2D8055}" destId="{6427E9A2-4A0C-490E-8C3E-18753456DED2}" srcOrd="7" destOrd="0" parTransId="{D863AFD4-7A27-436E-9064-FA2154BBBB97}" sibTransId="{9826CA92-E5E6-4039-B258-8A2B55D6DAD5}"/>
    <dgm:cxn modelId="{D3537D3D-14D6-423B-A43B-C375B453B8E6}" type="presOf" srcId="{C199BD62-6117-42CF-9BBB-73D269EBBAE3}" destId="{032DF8FA-0F15-4737-82FC-CD990D34BB03}" srcOrd="0" destOrd="0" presId="urn:microsoft.com/office/officeart/2005/8/layout/default"/>
    <dgm:cxn modelId="{E4296143-AFA2-4ED4-ADD9-772EDF3393A1}" type="presOf" srcId="{A96BA309-ABBA-4551-A15D-AB20C0C54415}" destId="{0A1A215C-CDF9-4B58-BAF2-D15B90C54D23}" srcOrd="0" destOrd="0" presId="urn:microsoft.com/office/officeart/2005/8/layout/default"/>
    <dgm:cxn modelId="{A7505E46-A819-4D8B-B7D8-4D1B51D99DFC}" srcId="{B8549E48-E36C-4387-9BC8-7A3BED2D8055}" destId="{C199BD62-6117-42CF-9BBB-73D269EBBAE3}" srcOrd="3" destOrd="0" parTransId="{5EDF24F9-8C59-4581-B4C5-FA7C0C81BC0A}" sibTransId="{05524329-A48C-4515-9251-688A905080A8}"/>
    <dgm:cxn modelId="{BDDCF86D-FC50-4FA3-BB0A-DE76C966068D}" type="presOf" srcId="{1289B779-0416-4E6C-B187-60EAF96F3A18}" destId="{3C19892C-6460-448A-A0F6-7B27016DED09}" srcOrd="0" destOrd="0" presId="urn:microsoft.com/office/officeart/2005/8/layout/default"/>
    <dgm:cxn modelId="{F9480D77-249F-45BD-AED9-E24BC7A84BCF}" type="presOf" srcId="{266AA485-93DA-4F70-9378-1D77CEA7C6B2}" destId="{6E7C51D5-26C1-438C-81C4-2912AD657E76}" srcOrd="0" destOrd="0" presId="urn:microsoft.com/office/officeart/2005/8/layout/default"/>
    <dgm:cxn modelId="{0F195E57-C59E-4048-9650-BB257D6F5888}" type="presOf" srcId="{0A99875F-494D-4E42-A767-0F2A0BF64D08}" destId="{F5F59E99-4B11-4A61-9CEE-18BBCB405B99}" srcOrd="0" destOrd="0" presId="urn:microsoft.com/office/officeart/2005/8/layout/default"/>
    <dgm:cxn modelId="{7ED7EE78-134D-4A9E-B5A2-3FB6A695B58D}" srcId="{B8549E48-E36C-4387-9BC8-7A3BED2D8055}" destId="{266AA485-93DA-4F70-9378-1D77CEA7C6B2}" srcOrd="1" destOrd="0" parTransId="{11C5D8A2-8DFB-4C0E-8B95-D64645011AAD}" sibTransId="{8B1C504C-6000-4850-9DD7-8A77B1D989B9}"/>
    <dgm:cxn modelId="{E89EDD7D-AA19-4858-ABC9-3C57572EE7C4}" srcId="{B8549E48-E36C-4387-9BC8-7A3BED2D8055}" destId="{A96BA309-ABBA-4551-A15D-AB20C0C54415}" srcOrd="6" destOrd="0" parTransId="{6CDC2DE8-5287-42BE-BB5F-748E198E5E72}" sibTransId="{B73BE6FE-843C-4582-A294-26346CE15581}"/>
    <dgm:cxn modelId="{E6B90290-EA29-482F-93A4-583855548EB2}" srcId="{B8549E48-E36C-4387-9BC8-7A3BED2D8055}" destId="{71D1A5E7-5926-4A4C-A94F-C42358109E12}" srcOrd="2" destOrd="0" parTransId="{2FDAF033-A26E-45C7-9877-F9036BFAD7CD}" sibTransId="{EE0D6D79-952C-483D-B0D9-4CE600C2EBE4}"/>
    <dgm:cxn modelId="{001B5AA4-EF75-4332-B0F4-E4F6D4C2AA97}" srcId="{B8549E48-E36C-4387-9BC8-7A3BED2D8055}" destId="{1289B779-0416-4E6C-B187-60EAF96F3A18}" srcOrd="4" destOrd="0" parTransId="{11DEF4C4-5181-428D-8EF5-43174E3AEFB1}" sibTransId="{0DDD51D1-83EB-41EA-A417-2B2C6A1EFBEC}"/>
    <dgm:cxn modelId="{987307A5-115F-4E60-BD3D-5C15CF6EEF8C}" type="presOf" srcId="{71D1A5E7-5926-4A4C-A94F-C42358109E12}" destId="{9CC708E8-975A-4141-9A61-4901A00F0D60}" srcOrd="0" destOrd="0" presId="urn:microsoft.com/office/officeart/2005/8/layout/default"/>
    <dgm:cxn modelId="{822962C8-51EC-41D4-A7FE-F588EE64A78E}" srcId="{B8549E48-E36C-4387-9BC8-7A3BED2D8055}" destId="{0A99875F-494D-4E42-A767-0F2A0BF64D08}" srcOrd="0" destOrd="0" parTransId="{90999E2D-1BBF-4549-8BFC-2035E3A13794}" sibTransId="{40527626-048C-4706-976A-A9C22C0BE0B3}"/>
    <dgm:cxn modelId="{B79BEAA4-3B57-433B-A87A-8632D34CE051}" type="presParOf" srcId="{BF771188-D614-41F5-857D-F2C6A9282A94}" destId="{F5F59E99-4B11-4A61-9CEE-18BBCB405B99}" srcOrd="0" destOrd="0" presId="urn:microsoft.com/office/officeart/2005/8/layout/default"/>
    <dgm:cxn modelId="{FA25D3E6-5FFE-4F2D-A838-75254D5F11BF}" type="presParOf" srcId="{BF771188-D614-41F5-857D-F2C6A9282A94}" destId="{47AD777E-6FA7-447C-A1CA-AB851309D72C}" srcOrd="1" destOrd="0" presId="urn:microsoft.com/office/officeart/2005/8/layout/default"/>
    <dgm:cxn modelId="{CC8A731A-6ECA-4EFA-B054-2DD6C0ABB6B9}" type="presParOf" srcId="{BF771188-D614-41F5-857D-F2C6A9282A94}" destId="{6E7C51D5-26C1-438C-81C4-2912AD657E76}" srcOrd="2" destOrd="0" presId="urn:microsoft.com/office/officeart/2005/8/layout/default"/>
    <dgm:cxn modelId="{BD2CA591-29B2-4D9E-AD08-DC423804D357}" type="presParOf" srcId="{BF771188-D614-41F5-857D-F2C6A9282A94}" destId="{A088FDFC-0FA4-44B7-987B-FBB555F1DE87}" srcOrd="3" destOrd="0" presId="urn:microsoft.com/office/officeart/2005/8/layout/default"/>
    <dgm:cxn modelId="{C31D9FFD-7B77-40BF-A86F-C7077BC82BF8}" type="presParOf" srcId="{BF771188-D614-41F5-857D-F2C6A9282A94}" destId="{9CC708E8-975A-4141-9A61-4901A00F0D60}" srcOrd="4" destOrd="0" presId="urn:microsoft.com/office/officeart/2005/8/layout/default"/>
    <dgm:cxn modelId="{C1706A7B-BC52-4599-B592-A2241EAACB78}" type="presParOf" srcId="{BF771188-D614-41F5-857D-F2C6A9282A94}" destId="{C09685FF-0B1C-4BDE-B244-A1BB4B9B8A10}" srcOrd="5" destOrd="0" presId="urn:microsoft.com/office/officeart/2005/8/layout/default"/>
    <dgm:cxn modelId="{8CA52ACF-6392-48B1-94B9-9D88ED188657}" type="presParOf" srcId="{BF771188-D614-41F5-857D-F2C6A9282A94}" destId="{032DF8FA-0F15-4737-82FC-CD990D34BB03}" srcOrd="6" destOrd="0" presId="urn:microsoft.com/office/officeart/2005/8/layout/default"/>
    <dgm:cxn modelId="{3FC660FE-F78C-4D4B-A9CA-D77AD3A98BE4}" type="presParOf" srcId="{BF771188-D614-41F5-857D-F2C6A9282A94}" destId="{C7609D0E-4D54-49D6-9EB8-D5815552D8C2}" srcOrd="7" destOrd="0" presId="urn:microsoft.com/office/officeart/2005/8/layout/default"/>
    <dgm:cxn modelId="{DA84D71A-30D4-4981-B2C7-A29E7AAE61D9}" type="presParOf" srcId="{BF771188-D614-41F5-857D-F2C6A9282A94}" destId="{3C19892C-6460-448A-A0F6-7B27016DED09}" srcOrd="8" destOrd="0" presId="urn:microsoft.com/office/officeart/2005/8/layout/default"/>
    <dgm:cxn modelId="{23C6068F-48B0-43CE-860A-85231C7616F5}" type="presParOf" srcId="{BF771188-D614-41F5-857D-F2C6A9282A94}" destId="{C8EB20BF-C91A-4D2E-90EE-92696894B0EF}" srcOrd="9" destOrd="0" presId="urn:microsoft.com/office/officeart/2005/8/layout/default"/>
    <dgm:cxn modelId="{CBAD442A-6BD8-4819-B630-2E70176F0C0E}" type="presParOf" srcId="{BF771188-D614-41F5-857D-F2C6A9282A94}" destId="{07248BB2-781F-4BE5-996C-DAA331394EF7}" srcOrd="10" destOrd="0" presId="urn:microsoft.com/office/officeart/2005/8/layout/default"/>
    <dgm:cxn modelId="{989E752D-7177-4681-A886-4D2D05F2960A}" type="presParOf" srcId="{BF771188-D614-41F5-857D-F2C6A9282A94}" destId="{BD7E6B1F-93AD-41A0-B735-BCF7D95494A1}" srcOrd="11" destOrd="0" presId="urn:microsoft.com/office/officeart/2005/8/layout/default"/>
    <dgm:cxn modelId="{14F8D63D-7C61-402C-A6A6-B311B7891533}" type="presParOf" srcId="{BF771188-D614-41F5-857D-F2C6A9282A94}" destId="{0A1A215C-CDF9-4B58-BAF2-D15B90C54D23}" srcOrd="12" destOrd="0" presId="urn:microsoft.com/office/officeart/2005/8/layout/default"/>
    <dgm:cxn modelId="{54FC31F8-8D78-4250-8C87-26AF071D071A}" type="presParOf" srcId="{BF771188-D614-41F5-857D-F2C6A9282A94}" destId="{40DA81E2-2F81-4DA5-82B1-4D0DF927E296}" srcOrd="13" destOrd="0" presId="urn:microsoft.com/office/officeart/2005/8/layout/default"/>
    <dgm:cxn modelId="{AD09FDB3-6897-4949-B1D0-95BE10B9EEB5}" type="presParOf" srcId="{BF771188-D614-41F5-857D-F2C6A9282A94}" destId="{E17FA058-5F48-4E11-8BBF-327B2115F4F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49E48-E36C-4387-9BC8-7A3BED2D805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A99875F-494D-4E42-A767-0F2A0BF64D08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AXIS Media </a:t>
          </a:r>
          <a:br>
            <a:rPr lang="en-US" sz="2000" b="1" dirty="0">
              <a:solidFill>
                <a:schemeClr val="tx1"/>
              </a:solidFill>
            </a:rPr>
          </a:br>
          <a:r>
            <a:rPr lang="en-US" sz="2000" b="1" dirty="0">
              <a:solidFill>
                <a:schemeClr val="tx1"/>
              </a:solidFill>
            </a:rPr>
            <a:t>Control SDK</a:t>
          </a:r>
        </a:p>
        <a:p>
          <a:r>
            <a:rPr lang="en-US" sz="1800" dirty="0">
              <a:solidFill>
                <a:schemeClr val="tx1"/>
              </a:solidFill>
            </a:rPr>
            <a:t>Optimized for </a:t>
          </a:r>
          <a:br>
            <a:rPr lang="en-US" sz="18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streaming live video</a:t>
          </a:r>
          <a:endParaRPr lang="sv-SE" sz="1800" dirty="0">
            <a:solidFill>
              <a:schemeClr val="tx1"/>
            </a:solidFill>
          </a:endParaRPr>
        </a:p>
      </dgm:t>
    </dgm:pt>
    <dgm:pt modelId="{90999E2D-1BBF-4549-8BFC-2035E3A13794}" type="parTrans" cxnId="{822962C8-51EC-41D4-A7FE-F588EE64A78E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40527626-048C-4706-976A-A9C22C0BE0B3}" type="sibTrans" cxnId="{822962C8-51EC-41D4-A7FE-F588EE64A78E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1289B779-0416-4E6C-B187-60EAF96F3A18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AXIS Media </a:t>
          </a:r>
          <a:br>
            <a:rPr lang="en-US" sz="2000" b="1" dirty="0">
              <a:solidFill>
                <a:schemeClr val="tx1"/>
              </a:solidFill>
            </a:rPr>
          </a:br>
          <a:r>
            <a:rPr lang="en-US" sz="2000" b="1" dirty="0">
              <a:solidFill>
                <a:schemeClr val="tx1"/>
              </a:solidFill>
            </a:rPr>
            <a:t>Parser SDK</a:t>
          </a:r>
        </a:p>
        <a:p>
          <a:r>
            <a:rPr lang="en-US" sz="1800" dirty="0">
              <a:solidFill>
                <a:schemeClr val="tx1"/>
              </a:solidFill>
            </a:rPr>
            <a:t>Optimized to record video and audio an to playback recorded media</a:t>
          </a:r>
          <a:endParaRPr lang="sv-SE" sz="1800" dirty="0">
            <a:solidFill>
              <a:schemeClr val="tx1"/>
            </a:solidFill>
          </a:endParaRPr>
        </a:p>
      </dgm:t>
    </dgm:pt>
    <dgm:pt modelId="{11DEF4C4-5181-428D-8EF5-43174E3AEFB1}" type="parTrans" cxnId="{001B5AA4-EF75-4332-B0F4-E4F6D4C2AA9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0DDD51D1-83EB-41EA-A417-2B2C6A1EFBEC}" type="sibTrans" cxnId="{001B5AA4-EF75-4332-B0F4-E4F6D4C2AA9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BF771188-D614-41F5-857D-F2C6A9282A94}" type="pres">
      <dgm:prSet presAssocID="{B8549E48-E36C-4387-9BC8-7A3BED2D8055}" presName="diagram" presStyleCnt="0">
        <dgm:presLayoutVars>
          <dgm:dir/>
          <dgm:resizeHandles val="exact"/>
        </dgm:presLayoutVars>
      </dgm:prSet>
      <dgm:spPr/>
    </dgm:pt>
    <dgm:pt modelId="{F5F59E99-4B11-4A61-9CEE-18BBCB405B99}" type="pres">
      <dgm:prSet presAssocID="{0A99875F-494D-4E42-A767-0F2A0BF64D08}" presName="node" presStyleLbl="node1" presStyleIdx="0" presStyleCnt="2">
        <dgm:presLayoutVars>
          <dgm:bulletEnabled val="1"/>
        </dgm:presLayoutVars>
      </dgm:prSet>
      <dgm:spPr/>
    </dgm:pt>
    <dgm:pt modelId="{47AD777E-6FA7-447C-A1CA-AB851309D72C}" type="pres">
      <dgm:prSet presAssocID="{40527626-048C-4706-976A-A9C22C0BE0B3}" presName="sibTrans" presStyleCnt="0"/>
      <dgm:spPr/>
    </dgm:pt>
    <dgm:pt modelId="{3C19892C-6460-448A-A0F6-7B27016DED09}" type="pres">
      <dgm:prSet presAssocID="{1289B779-0416-4E6C-B187-60EAF96F3A18}" presName="node" presStyleLbl="node1" presStyleIdx="1" presStyleCnt="2">
        <dgm:presLayoutVars>
          <dgm:bulletEnabled val="1"/>
        </dgm:presLayoutVars>
      </dgm:prSet>
      <dgm:spPr/>
    </dgm:pt>
  </dgm:ptLst>
  <dgm:cxnLst>
    <dgm:cxn modelId="{690FAE01-452A-4B74-9F8C-4D9BB86CEBA6}" type="presOf" srcId="{B8549E48-E36C-4387-9BC8-7A3BED2D8055}" destId="{BF771188-D614-41F5-857D-F2C6A9282A94}" srcOrd="0" destOrd="0" presId="urn:microsoft.com/office/officeart/2005/8/layout/default"/>
    <dgm:cxn modelId="{BDDCF86D-FC50-4FA3-BB0A-DE76C966068D}" type="presOf" srcId="{1289B779-0416-4E6C-B187-60EAF96F3A18}" destId="{3C19892C-6460-448A-A0F6-7B27016DED09}" srcOrd="0" destOrd="0" presId="urn:microsoft.com/office/officeart/2005/8/layout/default"/>
    <dgm:cxn modelId="{0F195E57-C59E-4048-9650-BB257D6F5888}" type="presOf" srcId="{0A99875F-494D-4E42-A767-0F2A0BF64D08}" destId="{F5F59E99-4B11-4A61-9CEE-18BBCB405B99}" srcOrd="0" destOrd="0" presId="urn:microsoft.com/office/officeart/2005/8/layout/default"/>
    <dgm:cxn modelId="{001B5AA4-EF75-4332-B0F4-E4F6D4C2AA97}" srcId="{B8549E48-E36C-4387-9BC8-7A3BED2D8055}" destId="{1289B779-0416-4E6C-B187-60EAF96F3A18}" srcOrd="1" destOrd="0" parTransId="{11DEF4C4-5181-428D-8EF5-43174E3AEFB1}" sibTransId="{0DDD51D1-83EB-41EA-A417-2B2C6A1EFBEC}"/>
    <dgm:cxn modelId="{822962C8-51EC-41D4-A7FE-F588EE64A78E}" srcId="{B8549E48-E36C-4387-9BC8-7A3BED2D8055}" destId="{0A99875F-494D-4E42-A767-0F2A0BF64D08}" srcOrd="0" destOrd="0" parTransId="{90999E2D-1BBF-4549-8BFC-2035E3A13794}" sibTransId="{40527626-048C-4706-976A-A9C22C0BE0B3}"/>
    <dgm:cxn modelId="{B79BEAA4-3B57-433B-A87A-8632D34CE051}" type="presParOf" srcId="{BF771188-D614-41F5-857D-F2C6A9282A94}" destId="{F5F59E99-4B11-4A61-9CEE-18BBCB405B99}" srcOrd="0" destOrd="0" presId="urn:microsoft.com/office/officeart/2005/8/layout/default"/>
    <dgm:cxn modelId="{FA25D3E6-5FFE-4F2D-A838-75254D5F11BF}" type="presParOf" srcId="{BF771188-D614-41F5-857D-F2C6A9282A94}" destId="{47AD777E-6FA7-447C-A1CA-AB851309D72C}" srcOrd="1" destOrd="0" presId="urn:microsoft.com/office/officeart/2005/8/layout/default"/>
    <dgm:cxn modelId="{DA84D71A-30D4-4981-B2C7-A29E7AAE61D9}" type="presParOf" srcId="{BF771188-D614-41F5-857D-F2C6A9282A94}" destId="{3C19892C-6460-448A-A0F6-7B27016DED0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49E48-E36C-4387-9BC8-7A3BED2D805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A99875F-494D-4E42-A767-0F2A0BF64D08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AXIS </a:t>
          </a:r>
          <a:r>
            <a:rPr lang="en-US" sz="2000" b="1" dirty="0" err="1">
              <a:solidFill>
                <a:schemeClr val="tx1"/>
              </a:solidFill>
            </a:rPr>
            <a:t>Dewarping</a:t>
          </a:r>
          <a:br>
            <a:rPr lang="en-US" sz="2000" b="1" dirty="0">
              <a:solidFill>
                <a:schemeClr val="tx1"/>
              </a:solidFill>
            </a:rPr>
          </a:br>
          <a:r>
            <a:rPr lang="en-US" sz="2000" b="1" dirty="0">
              <a:solidFill>
                <a:schemeClr val="tx1"/>
              </a:solidFill>
            </a:rPr>
            <a:t>SDK</a:t>
          </a:r>
        </a:p>
        <a:p>
          <a:r>
            <a:rPr lang="en-US" sz="1800" dirty="0">
              <a:solidFill>
                <a:schemeClr val="tx1"/>
              </a:solidFill>
            </a:rPr>
            <a:t>Useful when zooming into 360º/180º </a:t>
          </a:r>
          <a:br>
            <a:rPr lang="en-US" sz="1800" dirty="0">
              <a:solidFill>
                <a:schemeClr val="tx1"/>
              </a:solidFill>
            </a:rPr>
          </a:br>
          <a:r>
            <a:rPr lang="en-US" sz="1800" dirty="0">
              <a:solidFill>
                <a:schemeClr val="tx1"/>
              </a:solidFill>
            </a:rPr>
            <a:t>video recordings</a:t>
          </a:r>
          <a:endParaRPr lang="sv-SE" sz="1800" dirty="0">
            <a:solidFill>
              <a:schemeClr val="tx1"/>
            </a:solidFill>
          </a:endParaRPr>
        </a:p>
      </dgm:t>
    </dgm:pt>
    <dgm:pt modelId="{90999E2D-1BBF-4549-8BFC-2035E3A13794}" type="parTrans" cxnId="{822962C8-51EC-41D4-A7FE-F588EE64A78E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40527626-048C-4706-976A-A9C22C0BE0B3}" type="sibTrans" cxnId="{822962C8-51EC-41D4-A7FE-F588EE64A78E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1289B779-0416-4E6C-B187-60EAF96F3A18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AXIS Joystick</a:t>
          </a:r>
          <a:br>
            <a:rPr lang="en-US" sz="2000" b="1" dirty="0">
              <a:solidFill>
                <a:schemeClr val="tx1"/>
              </a:solidFill>
            </a:rPr>
          </a:br>
          <a:r>
            <a:rPr lang="en-US" sz="2000" b="1" dirty="0">
              <a:solidFill>
                <a:schemeClr val="tx1"/>
              </a:solidFill>
            </a:rPr>
            <a:t>SDK</a:t>
          </a:r>
        </a:p>
        <a:p>
          <a:r>
            <a:rPr lang="en-US" sz="1800" dirty="0">
              <a:solidFill>
                <a:schemeClr val="tx1"/>
              </a:solidFill>
            </a:rPr>
            <a:t>For easy joystick and control board support</a:t>
          </a:r>
          <a:endParaRPr lang="sv-SE" sz="1800" dirty="0">
            <a:solidFill>
              <a:schemeClr val="tx1"/>
            </a:solidFill>
          </a:endParaRPr>
        </a:p>
      </dgm:t>
    </dgm:pt>
    <dgm:pt modelId="{11DEF4C4-5181-428D-8EF5-43174E3AEFB1}" type="parTrans" cxnId="{001B5AA4-EF75-4332-B0F4-E4F6D4C2AA9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0DDD51D1-83EB-41EA-A417-2B2C6A1EFBEC}" type="sibTrans" cxnId="{001B5AA4-EF75-4332-B0F4-E4F6D4C2AA97}">
      <dgm:prSet/>
      <dgm:spPr/>
      <dgm:t>
        <a:bodyPr/>
        <a:lstStyle/>
        <a:p>
          <a:endParaRPr lang="sv-SE" sz="1600">
            <a:solidFill>
              <a:schemeClr val="tx1"/>
            </a:solidFill>
          </a:endParaRPr>
        </a:p>
      </dgm:t>
    </dgm:pt>
    <dgm:pt modelId="{BF771188-D614-41F5-857D-F2C6A9282A94}" type="pres">
      <dgm:prSet presAssocID="{B8549E48-E36C-4387-9BC8-7A3BED2D8055}" presName="diagram" presStyleCnt="0">
        <dgm:presLayoutVars>
          <dgm:dir/>
          <dgm:resizeHandles val="exact"/>
        </dgm:presLayoutVars>
      </dgm:prSet>
      <dgm:spPr/>
    </dgm:pt>
    <dgm:pt modelId="{F5F59E99-4B11-4A61-9CEE-18BBCB405B99}" type="pres">
      <dgm:prSet presAssocID="{0A99875F-494D-4E42-A767-0F2A0BF64D08}" presName="node" presStyleLbl="node1" presStyleIdx="0" presStyleCnt="2">
        <dgm:presLayoutVars>
          <dgm:bulletEnabled val="1"/>
        </dgm:presLayoutVars>
      </dgm:prSet>
      <dgm:spPr/>
    </dgm:pt>
    <dgm:pt modelId="{47AD777E-6FA7-447C-A1CA-AB851309D72C}" type="pres">
      <dgm:prSet presAssocID="{40527626-048C-4706-976A-A9C22C0BE0B3}" presName="sibTrans" presStyleCnt="0"/>
      <dgm:spPr/>
    </dgm:pt>
    <dgm:pt modelId="{3C19892C-6460-448A-A0F6-7B27016DED09}" type="pres">
      <dgm:prSet presAssocID="{1289B779-0416-4E6C-B187-60EAF96F3A18}" presName="node" presStyleLbl="node1" presStyleIdx="1" presStyleCnt="2">
        <dgm:presLayoutVars>
          <dgm:bulletEnabled val="1"/>
        </dgm:presLayoutVars>
      </dgm:prSet>
      <dgm:spPr/>
    </dgm:pt>
  </dgm:ptLst>
  <dgm:cxnLst>
    <dgm:cxn modelId="{690FAE01-452A-4B74-9F8C-4D9BB86CEBA6}" type="presOf" srcId="{B8549E48-E36C-4387-9BC8-7A3BED2D8055}" destId="{BF771188-D614-41F5-857D-F2C6A9282A94}" srcOrd="0" destOrd="0" presId="urn:microsoft.com/office/officeart/2005/8/layout/default"/>
    <dgm:cxn modelId="{BDDCF86D-FC50-4FA3-BB0A-DE76C966068D}" type="presOf" srcId="{1289B779-0416-4E6C-B187-60EAF96F3A18}" destId="{3C19892C-6460-448A-A0F6-7B27016DED09}" srcOrd="0" destOrd="0" presId="urn:microsoft.com/office/officeart/2005/8/layout/default"/>
    <dgm:cxn modelId="{0F195E57-C59E-4048-9650-BB257D6F5888}" type="presOf" srcId="{0A99875F-494D-4E42-A767-0F2A0BF64D08}" destId="{F5F59E99-4B11-4A61-9CEE-18BBCB405B99}" srcOrd="0" destOrd="0" presId="urn:microsoft.com/office/officeart/2005/8/layout/default"/>
    <dgm:cxn modelId="{001B5AA4-EF75-4332-B0F4-E4F6D4C2AA97}" srcId="{B8549E48-E36C-4387-9BC8-7A3BED2D8055}" destId="{1289B779-0416-4E6C-B187-60EAF96F3A18}" srcOrd="1" destOrd="0" parTransId="{11DEF4C4-5181-428D-8EF5-43174E3AEFB1}" sibTransId="{0DDD51D1-83EB-41EA-A417-2B2C6A1EFBEC}"/>
    <dgm:cxn modelId="{822962C8-51EC-41D4-A7FE-F588EE64A78E}" srcId="{B8549E48-E36C-4387-9BC8-7A3BED2D8055}" destId="{0A99875F-494D-4E42-A767-0F2A0BF64D08}" srcOrd="0" destOrd="0" parTransId="{90999E2D-1BBF-4549-8BFC-2035E3A13794}" sibTransId="{40527626-048C-4706-976A-A9C22C0BE0B3}"/>
    <dgm:cxn modelId="{B79BEAA4-3B57-433B-A87A-8632D34CE051}" type="presParOf" srcId="{BF771188-D614-41F5-857D-F2C6A9282A94}" destId="{F5F59E99-4B11-4A61-9CEE-18BBCB405B99}" srcOrd="0" destOrd="0" presId="urn:microsoft.com/office/officeart/2005/8/layout/default"/>
    <dgm:cxn modelId="{FA25D3E6-5FFE-4F2D-A838-75254D5F11BF}" type="presParOf" srcId="{BF771188-D614-41F5-857D-F2C6A9282A94}" destId="{47AD777E-6FA7-447C-A1CA-AB851309D72C}" srcOrd="1" destOrd="0" presId="urn:microsoft.com/office/officeart/2005/8/layout/default"/>
    <dgm:cxn modelId="{DA84D71A-30D4-4981-B2C7-A29E7AAE61D9}" type="presParOf" srcId="{BF771188-D614-41F5-857D-F2C6A9282A94}" destId="{3C19892C-6460-448A-A0F6-7B27016DED0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59E99-4B11-4A61-9CEE-18BBCB405B99}">
      <dsp:nvSpPr>
        <dsp:cNvPr id="0" name=""/>
        <dsp:cNvSpPr/>
      </dsp:nvSpPr>
      <dsp:spPr>
        <a:xfrm>
          <a:off x="2414" y="290182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Developer Forum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2414" y="290182"/>
        <a:ext cx="1915321" cy="1149193"/>
      </dsp:txXfrm>
    </dsp:sp>
    <dsp:sp modelId="{6E7C51D5-26C1-438C-81C4-2912AD657E76}">
      <dsp:nvSpPr>
        <dsp:cNvPr id="0" name=""/>
        <dsp:cNvSpPr/>
      </dsp:nvSpPr>
      <dsp:spPr>
        <a:xfrm>
          <a:off x="2109268" y="290182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Dedicated developer information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2109268" y="290182"/>
        <a:ext cx="1915321" cy="1149193"/>
      </dsp:txXfrm>
    </dsp:sp>
    <dsp:sp modelId="{9CC708E8-975A-4141-9A61-4901A00F0D60}">
      <dsp:nvSpPr>
        <dsp:cNvPr id="0" name=""/>
        <dsp:cNvSpPr/>
      </dsp:nvSpPr>
      <dsp:spPr>
        <a:xfrm>
          <a:off x="4216122" y="290182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VAPIX </a:t>
          </a:r>
          <a:br>
            <a:rPr lang="en-US" sz="2000" kern="1200">
              <a:solidFill>
                <a:schemeClr val="tx1"/>
              </a:solidFill>
            </a:rPr>
          </a:br>
          <a:r>
            <a:rPr lang="en-US" sz="2000" kern="1200">
              <a:solidFill>
                <a:schemeClr val="tx1"/>
              </a:solidFill>
            </a:rPr>
            <a:t>Library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4216122" y="290182"/>
        <a:ext cx="1915321" cy="1149193"/>
      </dsp:txXfrm>
    </dsp:sp>
    <dsp:sp modelId="{032DF8FA-0F15-4737-82FC-CD990D34BB03}">
      <dsp:nvSpPr>
        <dsp:cNvPr id="0" name=""/>
        <dsp:cNvSpPr/>
      </dsp:nvSpPr>
      <dsp:spPr>
        <a:xfrm>
          <a:off x="6322975" y="290182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Windows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SDKs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6322975" y="290182"/>
        <a:ext cx="1915321" cy="1149193"/>
      </dsp:txXfrm>
    </dsp:sp>
    <dsp:sp modelId="{3C19892C-6460-448A-A0F6-7B27016DED09}">
      <dsp:nvSpPr>
        <dsp:cNvPr id="0" name=""/>
        <dsp:cNvSpPr/>
      </dsp:nvSpPr>
      <dsp:spPr>
        <a:xfrm>
          <a:off x="2414" y="1630908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Tools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2414" y="1630908"/>
        <a:ext cx="1915321" cy="1149193"/>
      </dsp:txXfrm>
    </dsp:sp>
    <dsp:sp modelId="{07248BB2-781F-4BE5-996C-DAA331394EF7}">
      <dsp:nvSpPr>
        <dsp:cNvPr id="0" name=""/>
        <dsp:cNvSpPr/>
      </dsp:nvSpPr>
      <dsp:spPr>
        <a:xfrm>
          <a:off x="2109268" y="1630908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ACAP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2109268" y="1630908"/>
        <a:ext cx="1915321" cy="1149193"/>
      </dsp:txXfrm>
    </dsp:sp>
    <dsp:sp modelId="{0A1A215C-CDF9-4B58-BAF2-D15B90C54D23}">
      <dsp:nvSpPr>
        <dsp:cNvPr id="0" name=""/>
        <dsp:cNvSpPr/>
      </dsp:nvSpPr>
      <dsp:spPr>
        <a:xfrm>
          <a:off x="4216122" y="1630908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Tutorials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4216122" y="1630908"/>
        <a:ext cx="1915321" cy="1149193"/>
      </dsp:txXfrm>
    </dsp:sp>
    <dsp:sp modelId="{E17FA058-5F48-4E11-8BBF-327B2115F4F9}">
      <dsp:nvSpPr>
        <dsp:cNvPr id="0" name=""/>
        <dsp:cNvSpPr/>
      </dsp:nvSpPr>
      <dsp:spPr>
        <a:xfrm>
          <a:off x="6322975" y="1630908"/>
          <a:ext cx="1915321" cy="11491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Integration guidelines</a:t>
          </a:r>
          <a:endParaRPr lang="sv-SE" sz="2000" kern="1200" dirty="0">
            <a:solidFill>
              <a:schemeClr val="tx1"/>
            </a:solidFill>
          </a:endParaRPr>
        </a:p>
      </dsp:txBody>
      <dsp:txXfrm>
        <a:off x="6322975" y="1630908"/>
        <a:ext cx="1915321" cy="1149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59E99-4B11-4A61-9CEE-18BBCB405B99}">
      <dsp:nvSpPr>
        <dsp:cNvPr id="0" name=""/>
        <dsp:cNvSpPr/>
      </dsp:nvSpPr>
      <dsp:spPr>
        <a:xfrm>
          <a:off x="0" y="310986"/>
          <a:ext cx="2732615" cy="16395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AXIS Media </a:t>
          </a:r>
          <a:br>
            <a:rPr lang="en-US" sz="2000" b="1" kern="1200" dirty="0">
              <a:solidFill>
                <a:schemeClr val="tx1"/>
              </a:solidFill>
            </a:rPr>
          </a:br>
          <a:r>
            <a:rPr lang="en-US" sz="2000" b="1" kern="1200" dirty="0">
              <a:solidFill>
                <a:schemeClr val="tx1"/>
              </a:solidFill>
            </a:rPr>
            <a:t>Control SDK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Optimized for 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streaming live video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0" y="310986"/>
        <a:ext cx="2732615" cy="1639569"/>
      </dsp:txXfrm>
    </dsp:sp>
    <dsp:sp modelId="{3C19892C-6460-448A-A0F6-7B27016DED09}">
      <dsp:nvSpPr>
        <dsp:cNvPr id="0" name=""/>
        <dsp:cNvSpPr/>
      </dsp:nvSpPr>
      <dsp:spPr>
        <a:xfrm>
          <a:off x="0" y="2223816"/>
          <a:ext cx="2732615" cy="16395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AXIS Media </a:t>
          </a:r>
          <a:br>
            <a:rPr lang="en-US" sz="2000" b="1" kern="1200" dirty="0">
              <a:solidFill>
                <a:schemeClr val="tx1"/>
              </a:solidFill>
            </a:rPr>
          </a:br>
          <a:r>
            <a:rPr lang="en-US" sz="2000" b="1" kern="1200" dirty="0">
              <a:solidFill>
                <a:schemeClr val="tx1"/>
              </a:solidFill>
            </a:rPr>
            <a:t>Parser SDK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Optimized to record video and audio an to playback recorded media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0" y="2223816"/>
        <a:ext cx="2732615" cy="1639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59E99-4B11-4A61-9CEE-18BBCB405B99}">
      <dsp:nvSpPr>
        <dsp:cNvPr id="0" name=""/>
        <dsp:cNvSpPr/>
      </dsp:nvSpPr>
      <dsp:spPr>
        <a:xfrm>
          <a:off x="0" y="310986"/>
          <a:ext cx="2732615" cy="16395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AXIS </a:t>
          </a:r>
          <a:r>
            <a:rPr lang="en-US" sz="2000" b="1" kern="1200" dirty="0" err="1">
              <a:solidFill>
                <a:schemeClr val="tx1"/>
              </a:solidFill>
            </a:rPr>
            <a:t>Dewarping</a:t>
          </a:r>
          <a:br>
            <a:rPr lang="en-US" sz="2000" b="1" kern="1200" dirty="0">
              <a:solidFill>
                <a:schemeClr val="tx1"/>
              </a:solidFill>
            </a:rPr>
          </a:br>
          <a:r>
            <a:rPr lang="en-US" sz="2000" b="1" kern="1200" dirty="0">
              <a:solidFill>
                <a:schemeClr val="tx1"/>
              </a:solidFill>
            </a:rPr>
            <a:t>SDK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Useful when zooming into 360º/180º </a:t>
          </a:r>
          <a:br>
            <a:rPr lang="en-US" sz="1800" kern="1200" dirty="0">
              <a:solidFill>
                <a:schemeClr val="tx1"/>
              </a:solidFill>
            </a:rPr>
          </a:br>
          <a:r>
            <a:rPr lang="en-US" sz="1800" kern="1200" dirty="0">
              <a:solidFill>
                <a:schemeClr val="tx1"/>
              </a:solidFill>
            </a:rPr>
            <a:t>video recordings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0" y="310986"/>
        <a:ext cx="2732615" cy="1639569"/>
      </dsp:txXfrm>
    </dsp:sp>
    <dsp:sp modelId="{3C19892C-6460-448A-A0F6-7B27016DED09}">
      <dsp:nvSpPr>
        <dsp:cNvPr id="0" name=""/>
        <dsp:cNvSpPr/>
      </dsp:nvSpPr>
      <dsp:spPr>
        <a:xfrm>
          <a:off x="0" y="2223816"/>
          <a:ext cx="2732615" cy="16395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AXIS Joystick</a:t>
          </a:r>
          <a:br>
            <a:rPr lang="en-US" sz="2000" b="1" kern="1200" dirty="0">
              <a:solidFill>
                <a:schemeClr val="tx1"/>
              </a:solidFill>
            </a:rPr>
          </a:br>
          <a:r>
            <a:rPr lang="en-US" sz="2000" b="1" kern="1200" dirty="0">
              <a:solidFill>
                <a:schemeClr val="tx1"/>
              </a:solidFill>
            </a:rPr>
            <a:t>SDK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For easy joystick and control board support</a:t>
          </a:r>
          <a:endParaRPr lang="sv-SE" sz="1800" kern="1200" dirty="0">
            <a:solidFill>
              <a:schemeClr val="tx1"/>
            </a:solidFill>
          </a:endParaRPr>
        </a:p>
      </dsp:txBody>
      <dsp:txXfrm>
        <a:off x="0" y="2223816"/>
        <a:ext cx="2732615" cy="163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fld id="{6BA76EDC-F40D-4C40-A725-B3441DE929B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4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41363"/>
            <a:ext cx="6596062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Klicka här för att ändra format på bakgrundstexten</a:t>
            </a:r>
          </a:p>
          <a:p>
            <a:pPr lvl="1"/>
            <a:r>
              <a:rPr lang="en-US" noProof="1"/>
              <a:t>Nivå två</a:t>
            </a:r>
          </a:p>
          <a:p>
            <a:pPr lvl="2"/>
            <a:r>
              <a:rPr lang="en-US" noProof="1"/>
              <a:t>Nivå tre</a:t>
            </a:r>
          </a:p>
          <a:p>
            <a:pPr lvl="3"/>
            <a:r>
              <a:rPr lang="en-US" noProof="1"/>
              <a:t>Nivå fyra</a:t>
            </a:r>
          </a:p>
          <a:p>
            <a:pPr lvl="4"/>
            <a:r>
              <a:rPr lang="en-US" noProof="1"/>
              <a:t>Nivå fem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solidFill>
                  <a:srgbClr val="4D4D4D"/>
                </a:solidFill>
                <a:cs typeface="Arial" pitchFamily="34" charset="0"/>
              </a:defRPr>
            </a:lvl1pPr>
          </a:lstStyle>
          <a:p>
            <a:fld id="{C1DAD870-7421-468C-95FE-247A043BB7C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7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D870-7421-468C-95FE-247A043BB7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3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8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4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8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78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D6B304-9B14-4531-8EB6-0039B08302F6}" type="slidenum">
              <a:rPr sz="1200">
                <a:solidFill>
                  <a:srgbClr val="4D4D4D"/>
                </a:solidFill>
              </a:rPr>
              <a:pPr eaLnBrk="1" hangingPunct="1"/>
              <a:t>14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00588"/>
            <a:ext cx="4946650" cy="445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dirty="0" err="1">
                <a:latin typeface="Arial" pitchFamily="34" charset="0"/>
                <a:ea typeface="ＭＳ Ｐゴシック" pitchFamily="34" charset="-128"/>
              </a:rPr>
              <a:t>Thank</a:t>
            </a:r>
            <a:r>
              <a:rPr lang="sv-SE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sv-SE" dirty="0" err="1">
                <a:latin typeface="Arial" pitchFamily="34" charset="0"/>
                <a:ea typeface="ＭＳ Ｐゴシック" pitchFamily="34" charset="-128"/>
              </a:rPr>
              <a:t>you</a:t>
            </a:r>
            <a:r>
              <a:rPr lang="sv-SE" dirty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sv-SE" dirty="0" err="1">
                <a:latin typeface="Arial" pitchFamily="34" charset="0"/>
                <a:ea typeface="ＭＳ Ｐゴシック" pitchFamily="34" charset="-128"/>
              </a:rPr>
              <a:t>speech</a:t>
            </a:r>
            <a:r>
              <a:rPr lang="sv-SE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sv-SE" dirty="0" err="1">
                <a:latin typeface="Arial" pitchFamily="34" charset="0"/>
                <a:ea typeface="ＭＳ Ｐゴシック" pitchFamily="34" charset="-128"/>
              </a:rPr>
              <a:t>bubbles</a:t>
            </a:r>
            <a:r>
              <a:rPr lang="sv-SE" dirty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sv-SE" dirty="0" err="1">
                <a:latin typeface="Arial" pitchFamily="34" charset="0"/>
                <a:ea typeface="ＭＳ Ｐゴシック" pitchFamily="34" charset="-128"/>
              </a:rPr>
              <a:t>conclusion</a:t>
            </a:r>
            <a:endParaRPr lang="sv-S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75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9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7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0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9C051-B1C7-4762-9040-41F9860408D3}" type="slidenum">
              <a:rPr altLang="en-US" smtClean="0">
                <a:solidFill>
                  <a:srgbClr val="4D4D4D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0375" y="4700588"/>
            <a:ext cx="9763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noProof="0" dirty="0">
                <a:solidFill>
                  <a:srgbClr val="000000"/>
                </a:solidFill>
                <a:latin typeface="Arial"/>
                <a:cs typeface="Arial"/>
              </a:rPr>
              <a:t>www.axis.com</a:t>
            </a:r>
          </a:p>
        </p:txBody>
      </p:sp>
      <p:pic>
        <p:nvPicPr>
          <p:cNvPr id="5" name="Picture 16" descr="AXIS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75" y="149225"/>
            <a:ext cx="882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apezoid 6"/>
          <p:cNvSpPr/>
          <p:nvPr/>
        </p:nvSpPr>
        <p:spPr bwMode="auto">
          <a:xfrm rot="8100000">
            <a:off x="7469189" y="4260851"/>
            <a:ext cx="2235200" cy="638176"/>
          </a:xfrm>
          <a:custGeom>
            <a:avLst/>
            <a:gdLst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50076 h 650076"/>
              <a:gd name="connsiteX1" fmla="*/ 641398 w 2235200"/>
              <a:gd name="connsiteY1" fmla="*/ 11901 h 650076"/>
              <a:gd name="connsiteX2" fmla="*/ 1605702 w 2235200"/>
              <a:gd name="connsiteY2" fmla="*/ 0 h 650076"/>
              <a:gd name="connsiteX3" fmla="*/ 2235200 w 2235200"/>
              <a:gd name="connsiteY3" fmla="*/ 650076 h 650076"/>
              <a:gd name="connsiteX4" fmla="*/ 0 w 2235200"/>
              <a:gd name="connsiteY4" fmla="*/ 650076 h 650076"/>
              <a:gd name="connsiteX0" fmla="*/ 0 w 2235200"/>
              <a:gd name="connsiteY0" fmla="*/ 638176 h 638176"/>
              <a:gd name="connsiteX1" fmla="*/ 641398 w 2235200"/>
              <a:gd name="connsiteY1" fmla="*/ 1 h 638176"/>
              <a:gd name="connsiteX2" fmla="*/ 1593802 w 2235200"/>
              <a:gd name="connsiteY2" fmla="*/ 0 h 638176"/>
              <a:gd name="connsiteX3" fmla="*/ 2235200 w 2235200"/>
              <a:gd name="connsiteY3" fmla="*/ 638176 h 638176"/>
              <a:gd name="connsiteX4" fmla="*/ 0 w 2235200"/>
              <a:gd name="connsiteY4" fmla="*/ 638176 h 63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638176">
                <a:moveTo>
                  <a:pt x="0" y="638176"/>
                </a:moveTo>
                <a:lnTo>
                  <a:pt x="641398" y="1"/>
                </a:lnTo>
                <a:lnTo>
                  <a:pt x="1593802" y="0"/>
                </a:lnTo>
                <a:lnTo>
                  <a:pt x="2235200" y="638176"/>
                </a:lnTo>
                <a:lnTo>
                  <a:pt x="0" y="638176"/>
                </a:lnTo>
                <a:close/>
              </a:path>
            </a:pathLst>
          </a:custGeom>
          <a:solidFill>
            <a:srgbClr val="FF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 bwMode="auto">
          <a:xfrm rot="8100000">
            <a:off x="6333940" y="3788782"/>
            <a:ext cx="3571875" cy="642142"/>
          </a:xfrm>
          <a:custGeom>
            <a:avLst/>
            <a:gdLst>
              <a:gd name="connsiteX0" fmla="*/ 0 w 3571875"/>
              <a:gd name="connsiteY0" fmla="*/ 638175 h 638175"/>
              <a:gd name="connsiteX1" fmla="*/ 641398 w 3571875"/>
              <a:gd name="connsiteY1" fmla="*/ 0 h 638175"/>
              <a:gd name="connsiteX2" fmla="*/ 2930477 w 3571875"/>
              <a:gd name="connsiteY2" fmla="*/ 0 h 638175"/>
              <a:gd name="connsiteX3" fmla="*/ 3571875 w 3571875"/>
              <a:gd name="connsiteY3" fmla="*/ 638175 h 638175"/>
              <a:gd name="connsiteX4" fmla="*/ 0 w 3571875"/>
              <a:gd name="connsiteY4" fmla="*/ 638175 h 638175"/>
              <a:gd name="connsiteX0" fmla="*/ 0 w 3571875"/>
              <a:gd name="connsiteY0" fmla="*/ 646109 h 646109"/>
              <a:gd name="connsiteX1" fmla="*/ 641398 w 3571875"/>
              <a:gd name="connsiteY1" fmla="*/ 7934 h 646109"/>
              <a:gd name="connsiteX2" fmla="*/ 2938411 w 3571875"/>
              <a:gd name="connsiteY2" fmla="*/ 0 h 646109"/>
              <a:gd name="connsiteX3" fmla="*/ 3571875 w 3571875"/>
              <a:gd name="connsiteY3" fmla="*/ 646109 h 646109"/>
              <a:gd name="connsiteX4" fmla="*/ 0 w 3571875"/>
              <a:gd name="connsiteY4" fmla="*/ 646109 h 646109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5" h="642142">
                <a:moveTo>
                  <a:pt x="0" y="642142"/>
                </a:moveTo>
                <a:lnTo>
                  <a:pt x="641398" y="3967"/>
                </a:lnTo>
                <a:lnTo>
                  <a:pt x="2934444" y="0"/>
                </a:lnTo>
                <a:lnTo>
                  <a:pt x="3571875" y="642142"/>
                </a:lnTo>
                <a:lnTo>
                  <a:pt x="0" y="642142"/>
                </a:lnTo>
                <a:close/>
              </a:path>
            </a:pathLst>
          </a:custGeom>
          <a:solidFill>
            <a:srgbClr val="D8CF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1413" y="1201587"/>
            <a:ext cx="7082007" cy="3114198"/>
          </a:xfrm>
          <a:prstGeom prst="rect">
            <a:avLst/>
          </a:prstGeom>
        </p:spPr>
        <p:txBody>
          <a:bodyPr/>
          <a:lstStyle>
            <a:lvl1pPr algn="l">
              <a:lnSpc>
                <a:spcPts val="5780"/>
              </a:lnSpc>
              <a:spcBef>
                <a:spcPct val="30000"/>
              </a:spcBef>
              <a:spcAft>
                <a:spcPct val="30000"/>
              </a:spcAft>
              <a:defRPr sz="5400" spc="0">
                <a:solidFill>
                  <a:srgbClr val="FFCC3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57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1413" y="3602266"/>
            <a:ext cx="6400800" cy="342900"/>
          </a:xfrm>
        </p:spPr>
        <p:txBody>
          <a:bodyPr/>
          <a:lstStyle>
            <a:lvl1pPr marL="0" indent="0" algn="l">
              <a:spcBef>
                <a:spcPct val="30000"/>
              </a:spcBef>
              <a:spcAft>
                <a:spcPct val="30000"/>
              </a:spcAft>
              <a:buFontTx/>
              <a:buNone/>
              <a:defRPr sz="1600" b="1">
                <a:solidFill>
                  <a:srgbClr val="7B6E6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0" name="Trapezoid 6"/>
          <p:cNvSpPr/>
          <p:nvPr/>
        </p:nvSpPr>
        <p:spPr bwMode="auto">
          <a:xfrm rot="8100000">
            <a:off x="7469189" y="4260851"/>
            <a:ext cx="2235200" cy="638176"/>
          </a:xfrm>
          <a:custGeom>
            <a:avLst/>
            <a:gdLst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50076 h 650076"/>
              <a:gd name="connsiteX1" fmla="*/ 641398 w 2235200"/>
              <a:gd name="connsiteY1" fmla="*/ 11901 h 650076"/>
              <a:gd name="connsiteX2" fmla="*/ 1605702 w 2235200"/>
              <a:gd name="connsiteY2" fmla="*/ 0 h 650076"/>
              <a:gd name="connsiteX3" fmla="*/ 2235200 w 2235200"/>
              <a:gd name="connsiteY3" fmla="*/ 650076 h 650076"/>
              <a:gd name="connsiteX4" fmla="*/ 0 w 2235200"/>
              <a:gd name="connsiteY4" fmla="*/ 650076 h 650076"/>
              <a:gd name="connsiteX0" fmla="*/ 0 w 2235200"/>
              <a:gd name="connsiteY0" fmla="*/ 638176 h 638176"/>
              <a:gd name="connsiteX1" fmla="*/ 641398 w 2235200"/>
              <a:gd name="connsiteY1" fmla="*/ 1 h 638176"/>
              <a:gd name="connsiteX2" fmla="*/ 1593802 w 2235200"/>
              <a:gd name="connsiteY2" fmla="*/ 0 h 638176"/>
              <a:gd name="connsiteX3" fmla="*/ 2235200 w 2235200"/>
              <a:gd name="connsiteY3" fmla="*/ 638176 h 638176"/>
              <a:gd name="connsiteX4" fmla="*/ 0 w 2235200"/>
              <a:gd name="connsiteY4" fmla="*/ 638176 h 63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638176">
                <a:moveTo>
                  <a:pt x="0" y="638176"/>
                </a:moveTo>
                <a:lnTo>
                  <a:pt x="641398" y="1"/>
                </a:lnTo>
                <a:lnTo>
                  <a:pt x="1593802" y="0"/>
                </a:lnTo>
                <a:lnTo>
                  <a:pt x="2235200" y="638176"/>
                </a:lnTo>
                <a:lnTo>
                  <a:pt x="0" y="638176"/>
                </a:lnTo>
                <a:close/>
              </a:path>
            </a:pathLst>
          </a:custGeom>
          <a:solidFill>
            <a:srgbClr val="FF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Trapezoid 7"/>
          <p:cNvSpPr/>
          <p:nvPr/>
        </p:nvSpPr>
        <p:spPr bwMode="auto">
          <a:xfrm rot="8100000">
            <a:off x="6333940" y="3788782"/>
            <a:ext cx="3571875" cy="642142"/>
          </a:xfrm>
          <a:custGeom>
            <a:avLst/>
            <a:gdLst>
              <a:gd name="connsiteX0" fmla="*/ 0 w 3571875"/>
              <a:gd name="connsiteY0" fmla="*/ 638175 h 638175"/>
              <a:gd name="connsiteX1" fmla="*/ 641398 w 3571875"/>
              <a:gd name="connsiteY1" fmla="*/ 0 h 638175"/>
              <a:gd name="connsiteX2" fmla="*/ 2930477 w 3571875"/>
              <a:gd name="connsiteY2" fmla="*/ 0 h 638175"/>
              <a:gd name="connsiteX3" fmla="*/ 3571875 w 3571875"/>
              <a:gd name="connsiteY3" fmla="*/ 638175 h 638175"/>
              <a:gd name="connsiteX4" fmla="*/ 0 w 3571875"/>
              <a:gd name="connsiteY4" fmla="*/ 638175 h 638175"/>
              <a:gd name="connsiteX0" fmla="*/ 0 w 3571875"/>
              <a:gd name="connsiteY0" fmla="*/ 646109 h 646109"/>
              <a:gd name="connsiteX1" fmla="*/ 641398 w 3571875"/>
              <a:gd name="connsiteY1" fmla="*/ 7934 h 646109"/>
              <a:gd name="connsiteX2" fmla="*/ 2938411 w 3571875"/>
              <a:gd name="connsiteY2" fmla="*/ 0 h 646109"/>
              <a:gd name="connsiteX3" fmla="*/ 3571875 w 3571875"/>
              <a:gd name="connsiteY3" fmla="*/ 646109 h 646109"/>
              <a:gd name="connsiteX4" fmla="*/ 0 w 3571875"/>
              <a:gd name="connsiteY4" fmla="*/ 646109 h 646109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5" h="642142">
                <a:moveTo>
                  <a:pt x="0" y="642142"/>
                </a:moveTo>
                <a:lnTo>
                  <a:pt x="641398" y="3967"/>
                </a:lnTo>
                <a:lnTo>
                  <a:pt x="2934444" y="0"/>
                </a:lnTo>
                <a:lnTo>
                  <a:pt x="3571875" y="642142"/>
                </a:lnTo>
                <a:lnTo>
                  <a:pt x="0" y="642142"/>
                </a:lnTo>
                <a:close/>
              </a:path>
            </a:pathLst>
          </a:custGeom>
          <a:solidFill>
            <a:srgbClr val="D8CF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Trapezoid 6"/>
          <p:cNvSpPr/>
          <p:nvPr userDrawn="1"/>
        </p:nvSpPr>
        <p:spPr bwMode="auto">
          <a:xfrm rot="8100000">
            <a:off x="7469189" y="4260851"/>
            <a:ext cx="2235200" cy="638176"/>
          </a:xfrm>
          <a:custGeom>
            <a:avLst/>
            <a:gdLst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50076 h 650076"/>
              <a:gd name="connsiteX1" fmla="*/ 641398 w 2235200"/>
              <a:gd name="connsiteY1" fmla="*/ 11901 h 650076"/>
              <a:gd name="connsiteX2" fmla="*/ 1605702 w 2235200"/>
              <a:gd name="connsiteY2" fmla="*/ 0 h 650076"/>
              <a:gd name="connsiteX3" fmla="*/ 2235200 w 2235200"/>
              <a:gd name="connsiteY3" fmla="*/ 650076 h 650076"/>
              <a:gd name="connsiteX4" fmla="*/ 0 w 2235200"/>
              <a:gd name="connsiteY4" fmla="*/ 650076 h 650076"/>
              <a:gd name="connsiteX0" fmla="*/ 0 w 2235200"/>
              <a:gd name="connsiteY0" fmla="*/ 638176 h 638176"/>
              <a:gd name="connsiteX1" fmla="*/ 641398 w 2235200"/>
              <a:gd name="connsiteY1" fmla="*/ 1 h 638176"/>
              <a:gd name="connsiteX2" fmla="*/ 1593802 w 2235200"/>
              <a:gd name="connsiteY2" fmla="*/ 0 h 638176"/>
              <a:gd name="connsiteX3" fmla="*/ 2235200 w 2235200"/>
              <a:gd name="connsiteY3" fmla="*/ 638176 h 638176"/>
              <a:gd name="connsiteX4" fmla="*/ 0 w 2235200"/>
              <a:gd name="connsiteY4" fmla="*/ 638176 h 63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638176">
                <a:moveTo>
                  <a:pt x="0" y="638176"/>
                </a:moveTo>
                <a:lnTo>
                  <a:pt x="641398" y="1"/>
                </a:lnTo>
                <a:lnTo>
                  <a:pt x="1593802" y="0"/>
                </a:lnTo>
                <a:lnTo>
                  <a:pt x="2235200" y="638176"/>
                </a:lnTo>
                <a:lnTo>
                  <a:pt x="0" y="638176"/>
                </a:lnTo>
                <a:close/>
              </a:path>
            </a:pathLst>
          </a:custGeom>
          <a:solidFill>
            <a:srgbClr val="FF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rapezoid 7"/>
          <p:cNvSpPr/>
          <p:nvPr userDrawn="1"/>
        </p:nvSpPr>
        <p:spPr bwMode="auto">
          <a:xfrm rot="8100000">
            <a:off x="6333940" y="3788782"/>
            <a:ext cx="3571875" cy="642142"/>
          </a:xfrm>
          <a:custGeom>
            <a:avLst/>
            <a:gdLst>
              <a:gd name="connsiteX0" fmla="*/ 0 w 3571875"/>
              <a:gd name="connsiteY0" fmla="*/ 638175 h 638175"/>
              <a:gd name="connsiteX1" fmla="*/ 641398 w 3571875"/>
              <a:gd name="connsiteY1" fmla="*/ 0 h 638175"/>
              <a:gd name="connsiteX2" fmla="*/ 2930477 w 3571875"/>
              <a:gd name="connsiteY2" fmla="*/ 0 h 638175"/>
              <a:gd name="connsiteX3" fmla="*/ 3571875 w 3571875"/>
              <a:gd name="connsiteY3" fmla="*/ 638175 h 638175"/>
              <a:gd name="connsiteX4" fmla="*/ 0 w 3571875"/>
              <a:gd name="connsiteY4" fmla="*/ 638175 h 638175"/>
              <a:gd name="connsiteX0" fmla="*/ 0 w 3571875"/>
              <a:gd name="connsiteY0" fmla="*/ 646109 h 646109"/>
              <a:gd name="connsiteX1" fmla="*/ 641398 w 3571875"/>
              <a:gd name="connsiteY1" fmla="*/ 7934 h 646109"/>
              <a:gd name="connsiteX2" fmla="*/ 2938411 w 3571875"/>
              <a:gd name="connsiteY2" fmla="*/ 0 h 646109"/>
              <a:gd name="connsiteX3" fmla="*/ 3571875 w 3571875"/>
              <a:gd name="connsiteY3" fmla="*/ 646109 h 646109"/>
              <a:gd name="connsiteX4" fmla="*/ 0 w 3571875"/>
              <a:gd name="connsiteY4" fmla="*/ 646109 h 646109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5" h="642142">
                <a:moveTo>
                  <a:pt x="0" y="642142"/>
                </a:moveTo>
                <a:lnTo>
                  <a:pt x="641398" y="3967"/>
                </a:lnTo>
                <a:lnTo>
                  <a:pt x="2934444" y="0"/>
                </a:lnTo>
                <a:lnTo>
                  <a:pt x="3571875" y="642142"/>
                </a:lnTo>
                <a:lnTo>
                  <a:pt x="0" y="642142"/>
                </a:lnTo>
                <a:close/>
              </a:path>
            </a:pathLst>
          </a:custGeom>
          <a:solidFill>
            <a:srgbClr val="D8CF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Date Placeholder 2"/>
          <p:cNvSpPr>
            <a:spLocks noGrp="1"/>
          </p:cNvSpPr>
          <p:nvPr>
            <p:ph type="dt" sz="quarter" idx="2"/>
          </p:nvPr>
        </p:nvSpPr>
        <p:spPr bwMode="auto">
          <a:xfrm>
            <a:off x="460375" y="853281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221A50-190E-495B-951B-1C42C44EF0DB}" type="datetime4">
              <a:rPr lang="en-GB" smtClean="0">
                <a:solidFill>
                  <a:srgbClr val="000000"/>
                </a:solidFill>
              </a:rPr>
              <a:pPr eaLnBrk="1" hangingPunct="1"/>
              <a:t>24 October 2018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31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3"/>
          <p:cNvSpPr>
            <a:spLocks noChangeArrowheads="1"/>
          </p:cNvSpPr>
          <p:nvPr/>
        </p:nvSpPr>
        <p:spPr bwMode="auto">
          <a:xfrm rot="16200000">
            <a:off x="5522913" y="1522413"/>
            <a:ext cx="3629025" cy="3629025"/>
          </a:xfrm>
          <a:prstGeom prst="rtTriangle">
            <a:avLst/>
          </a:prstGeom>
          <a:solidFill>
            <a:srgbClr val="D8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" name="Snip Single Corner Rectangle 7"/>
          <p:cNvSpPr>
            <a:spLocks/>
          </p:cNvSpPr>
          <p:nvPr/>
        </p:nvSpPr>
        <p:spPr bwMode="auto">
          <a:xfrm rot="18900000" flipH="1">
            <a:off x="559594" y="-1286669"/>
            <a:ext cx="3117850" cy="4008438"/>
          </a:xfrm>
          <a:custGeom>
            <a:avLst/>
            <a:gdLst>
              <a:gd name="T0" fmla="*/ 2549141 w 3117017"/>
              <a:gd name="T1" fmla="*/ 0 h 4008478"/>
              <a:gd name="T2" fmla="*/ 0 w 3117017"/>
              <a:gd name="T3" fmla="*/ 2548435 h 4008478"/>
              <a:gd name="T4" fmla="*/ 0 w 3117017"/>
              <a:gd name="T5" fmla="*/ 4008438 h 4008478"/>
              <a:gd name="T6" fmla="*/ 3117850 w 3117017"/>
              <a:gd name="T7" fmla="*/ 4008438 h 4008478"/>
              <a:gd name="T8" fmla="*/ 3117850 w 3117017"/>
              <a:gd name="T9" fmla="*/ 568551 h 4008478"/>
              <a:gd name="T10" fmla="*/ 2549141 w 3117017"/>
              <a:gd name="T11" fmla="*/ 0 h 4008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17017" h="4008478">
                <a:moveTo>
                  <a:pt x="2548460" y="0"/>
                </a:moveTo>
                <a:lnTo>
                  <a:pt x="0" y="2548460"/>
                </a:lnTo>
                <a:lnTo>
                  <a:pt x="0" y="4008478"/>
                </a:lnTo>
                <a:lnTo>
                  <a:pt x="3117017" y="4008478"/>
                </a:lnTo>
                <a:lnTo>
                  <a:pt x="3117017" y="568557"/>
                </a:lnTo>
                <a:lnTo>
                  <a:pt x="2548460" y="0"/>
                </a:lnTo>
                <a:close/>
              </a:path>
            </a:pathLst>
          </a:custGeom>
          <a:gradFill rotWithShape="1">
            <a:gsLst>
              <a:gs pos="0">
                <a:srgbClr val="FFCC33"/>
              </a:gs>
              <a:gs pos="39999">
                <a:srgbClr val="FFCC33"/>
              </a:gs>
              <a:gs pos="100000">
                <a:srgbClr val="E3B93F"/>
              </a:gs>
            </a:gsLst>
            <a:lin ang="522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" name="Right Triangle 15"/>
          <p:cNvSpPr>
            <a:spLocks noChangeArrowheads="1"/>
          </p:cNvSpPr>
          <p:nvPr/>
        </p:nvSpPr>
        <p:spPr bwMode="auto">
          <a:xfrm rot="16200000">
            <a:off x="515938" y="1030288"/>
            <a:ext cx="4121150" cy="4121150"/>
          </a:xfrm>
          <a:prstGeom prst="rtTriangle">
            <a:avLst/>
          </a:pr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55939" y="1069120"/>
            <a:ext cx="2942215" cy="1998318"/>
          </a:xfrm>
        </p:spPr>
        <p:txBody>
          <a:bodyPr/>
          <a:lstStyle>
            <a:lvl1pPr marL="0" indent="0" algn="l">
              <a:spcBef>
                <a:spcPct val="30000"/>
              </a:spcBef>
              <a:spcAft>
                <a:spcPct val="30000"/>
              </a:spcAft>
              <a:buFontTx/>
              <a:buNone/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ight Triangle 13"/>
          <p:cNvSpPr>
            <a:spLocks noChangeArrowheads="1"/>
          </p:cNvSpPr>
          <p:nvPr/>
        </p:nvSpPr>
        <p:spPr bwMode="auto">
          <a:xfrm rot="16200000">
            <a:off x="5522913" y="1522413"/>
            <a:ext cx="3629025" cy="3629025"/>
          </a:xfrm>
          <a:prstGeom prst="rtTriangle">
            <a:avLst/>
          </a:prstGeom>
          <a:solidFill>
            <a:srgbClr val="D8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Snip Single Corner Rectangle 7"/>
          <p:cNvSpPr>
            <a:spLocks/>
          </p:cNvSpPr>
          <p:nvPr/>
        </p:nvSpPr>
        <p:spPr bwMode="auto">
          <a:xfrm rot="18900000" flipH="1">
            <a:off x="559594" y="-1286669"/>
            <a:ext cx="3117850" cy="4008438"/>
          </a:xfrm>
          <a:custGeom>
            <a:avLst/>
            <a:gdLst>
              <a:gd name="T0" fmla="*/ 2549141 w 3117017"/>
              <a:gd name="T1" fmla="*/ 0 h 4008478"/>
              <a:gd name="T2" fmla="*/ 0 w 3117017"/>
              <a:gd name="T3" fmla="*/ 2548435 h 4008478"/>
              <a:gd name="T4" fmla="*/ 0 w 3117017"/>
              <a:gd name="T5" fmla="*/ 4008438 h 4008478"/>
              <a:gd name="T6" fmla="*/ 3117850 w 3117017"/>
              <a:gd name="T7" fmla="*/ 4008438 h 4008478"/>
              <a:gd name="T8" fmla="*/ 3117850 w 3117017"/>
              <a:gd name="T9" fmla="*/ 568551 h 4008478"/>
              <a:gd name="T10" fmla="*/ 2549141 w 3117017"/>
              <a:gd name="T11" fmla="*/ 0 h 4008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17017" h="4008478">
                <a:moveTo>
                  <a:pt x="2548460" y="0"/>
                </a:moveTo>
                <a:lnTo>
                  <a:pt x="0" y="2548460"/>
                </a:lnTo>
                <a:lnTo>
                  <a:pt x="0" y="4008478"/>
                </a:lnTo>
                <a:lnTo>
                  <a:pt x="3117017" y="4008478"/>
                </a:lnTo>
                <a:lnTo>
                  <a:pt x="3117017" y="568557"/>
                </a:lnTo>
                <a:lnTo>
                  <a:pt x="2548460" y="0"/>
                </a:lnTo>
                <a:close/>
              </a:path>
            </a:pathLst>
          </a:custGeom>
          <a:gradFill rotWithShape="1">
            <a:gsLst>
              <a:gs pos="0">
                <a:srgbClr val="FFCC33"/>
              </a:gs>
              <a:gs pos="39999">
                <a:srgbClr val="FFCC33"/>
              </a:gs>
              <a:gs pos="100000">
                <a:srgbClr val="E3B93F"/>
              </a:gs>
            </a:gsLst>
            <a:lin ang="522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ight Triangle 15"/>
          <p:cNvSpPr>
            <a:spLocks noChangeArrowheads="1"/>
          </p:cNvSpPr>
          <p:nvPr/>
        </p:nvSpPr>
        <p:spPr bwMode="auto">
          <a:xfrm rot="16200000">
            <a:off x="515938" y="1030288"/>
            <a:ext cx="4121150" cy="4121150"/>
          </a:xfrm>
          <a:prstGeom prst="rtTriangle">
            <a:avLst/>
          </a:pr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Right Triangle 13"/>
          <p:cNvSpPr>
            <a:spLocks noChangeArrowheads="1"/>
          </p:cNvSpPr>
          <p:nvPr userDrawn="1"/>
        </p:nvSpPr>
        <p:spPr bwMode="auto">
          <a:xfrm rot="16200000">
            <a:off x="5522913" y="1522413"/>
            <a:ext cx="3629025" cy="3629025"/>
          </a:xfrm>
          <a:prstGeom prst="rtTriangle">
            <a:avLst/>
          </a:prstGeom>
          <a:solidFill>
            <a:srgbClr val="D8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Snip Single Corner Rectangle 7"/>
          <p:cNvSpPr>
            <a:spLocks/>
          </p:cNvSpPr>
          <p:nvPr userDrawn="1"/>
        </p:nvSpPr>
        <p:spPr bwMode="auto">
          <a:xfrm rot="18900000" flipH="1">
            <a:off x="559594" y="-1286669"/>
            <a:ext cx="3117850" cy="4008438"/>
          </a:xfrm>
          <a:custGeom>
            <a:avLst/>
            <a:gdLst>
              <a:gd name="T0" fmla="*/ 2549141 w 3117017"/>
              <a:gd name="T1" fmla="*/ 0 h 4008478"/>
              <a:gd name="T2" fmla="*/ 0 w 3117017"/>
              <a:gd name="T3" fmla="*/ 2548435 h 4008478"/>
              <a:gd name="T4" fmla="*/ 0 w 3117017"/>
              <a:gd name="T5" fmla="*/ 4008438 h 4008478"/>
              <a:gd name="T6" fmla="*/ 3117850 w 3117017"/>
              <a:gd name="T7" fmla="*/ 4008438 h 4008478"/>
              <a:gd name="T8" fmla="*/ 3117850 w 3117017"/>
              <a:gd name="T9" fmla="*/ 568551 h 4008478"/>
              <a:gd name="T10" fmla="*/ 2549141 w 3117017"/>
              <a:gd name="T11" fmla="*/ 0 h 4008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17017" h="4008478">
                <a:moveTo>
                  <a:pt x="2548460" y="0"/>
                </a:moveTo>
                <a:lnTo>
                  <a:pt x="0" y="2548460"/>
                </a:lnTo>
                <a:lnTo>
                  <a:pt x="0" y="4008478"/>
                </a:lnTo>
                <a:lnTo>
                  <a:pt x="3117017" y="4008478"/>
                </a:lnTo>
                <a:lnTo>
                  <a:pt x="3117017" y="568557"/>
                </a:lnTo>
                <a:lnTo>
                  <a:pt x="2548460" y="0"/>
                </a:lnTo>
                <a:close/>
              </a:path>
            </a:pathLst>
          </a:custGeom>
          <a:gradFill rotWithShape="1">
            <a:gsLst>
              <a:gs pos="0">
                <a:srgbClr val="FFCC33"/>
              </a:gs>
              <a:gs pos="39999">
                <a:srgbClr val="FFCC33"/>
              </a:gs>
              <a:gs pos="100000">
                <a:srgbClr val="E3B93F"/>
              </a:gs>
            </a:gsLst>
            <a:lin ang="522000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Right Triangle 15"/>
          <p:cNvSpPr>
            <a:spLocks noChangeArrowheads="1"/>
          </p:cNvSpPr>
          <p:nvPr userDrawn="1"/>
        </p:nvSpPr>
        <p:spPr bwMode="auto">
          <a:xfrm rot="16200000">
            <a:off x="515938" y="1030288"/>
            <a:ext cx="4121150" cy="4121150"/>
          </a:xfrm>
          <a:prstGeom prst="rtTriangle">
            <a:avLst/>
          </a:pr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6" name="Picture 16" descr="AXIS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75" y="149225"/>
            <a:ext cx="882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4472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with 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85838"/>
            <a:ext cx="4989360" cy="3371850"/>
          </a:xfrm>
        </p:spPr>
        <p:txBody>
          <a:bodyPr>
            <a:normAutofit/>
          </a:bodyPr>
          <a:lstStyle>
            <a:lvl1pPr marL="269875" indent="-269875">
              <a:buClrTx/>
              <a:buFont typeface="Arial" panose="020B0604020202020204" pitchFamily="34" charset="0"/>
              <a:buChar char="&gt;"/>
              <a:defRPr sz="1800" baseline="0">
                <a:latin typeface="Arial"/>
                <a:cs typeface="Arial"/>
              </a:defRPr>
            </a:lvl1pPr>
            <a:lvl2pPr>
              <a:buClrTx/>
              <a:defRPr sz="1600" baseline="0">
                <a:latin typeface="Arial"/>
                <a:cs typeface="Arial"/>
              </a:defRPr>
            </a:lvl2pPr>
            <a:lvl3pPr>
              <a:buClrTx/>
              <a:defRPr sz="1600" baseline="0">
                <a:latin typeface="Arial"/>
                <a:cs typeface="Arial"/>
              </a:defRPr>
            </a:lvl3pPr>
            <a:lvl4pPr>
              <a:buClrTx/>
              <a:defRPr sz="1400" baseline="0">
                <a:latin typeface="Arial"/>
                <a:cs typeface="Arial"/>
              </a:defRPr>
            </a:lvl4pPr>
            <a:lvl5pPr>
              <a:buClrTx/>
              <a:defRPr sz="1400" baseline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340" y="291966"/>
            <a:ext cx="8276656" cy="364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2577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Tx/>
              <a:defRPr sz="1800" baseline="0"/>
            </a:lvl1pPr>
            <a:lvl2pPr>
              <a:buClrTx/>
              <a:defRPr sz="1600" baseline="0"/>
            </a:lvl2pPr>
            <a:lvl3pPr>
              <a:buClrTx/>
              <a:defRPr sz="1600" baseline="0"/>
            </a:lvl3pPr>
            <a:lvl4pPr>
              <a:buClrTx/>
              <a:defRPr sz="1400" baseline="0"/>
            </a:lvl4pPr>
            <a:lvl5pPr>
              <a:buClrTx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3738" y="290247"/>
            <a:ext cx="8276656" cy="364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780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333" y="290247"/>
            <a:ext cx="8276656" cy="364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985838"/>
            <a:ext cx="3863975" cy="3371850"/>
          </a:xfrm>
        </p:spPr>
        <p:txBody>
          <a:bodyPr>
            <a:normAutofit/>
          </a:bodyPr>
          <a:lstStyle>
            <a:lvl1pPr>
              <a:buClrTx/>
              <a:defRPr sz="1600"/>
            </a:lvl1pPr>
            <a:lvl2pPr>
              <a:buClrTx/>
              <a:defRPr sz="1400"/>
            </a:lvl2pPr>
            <a:lvl3pPr>
              <a:buClrTx/>
              <a:defRPr sz="14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6" y="985838"/>
            <a:ext cx="3865563" cy="33718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3238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500" y="982234"/>
            <a:ext cx="3938563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500" y="1462055"/>
            <a:ext cx="3938563" cy="2963466"/>
          </a:xfrm>
        </p:spPr>
        <p:txBody>
          <a:bodyPr>
            <a:normAutofit/>
          </a:bodyPr>
          <a:lstStyle>
            <a:lvl1pPr>
              <a:buClrTx/>
              <a:defRPr sz="1600"/>
            </a:lvl1pPr>
            <a:lvl2pPr>
              <a:buClrTx/>
              <a:defRPr sz="1400"/>
            </a:lvl2pPr>
            <a:lvl3pPr>
              <a:buClrTx/>
              <a:defRPr sz="14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82234"/>
            <a:ext cx="4041775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62055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128" y="290246"/>
            <a:ext cx="8276656" cy="364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256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128" y="290246"/>
            <a:ext cx="8276656" cy="36433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8987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00050" y="638175"/>
            <a:ext cx="8456613" cy="254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-558800" y="7938"/>
            <a:ext cx="2706688" cy="1019175"/>
            <a:chOff x="-558285" y="0"/>
            <a:chExt cx="2706362" cy="1018651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60867" y="0"/>
              <a:ext cx="1905000" cy="21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 bwMode="auto">
            <a:xfrm rot="18900000">
              <a:off x="-415427" y="204682"/>
              <a:ext cx="1723817" cy="466485"/>
            </a:xfrm>
            <a:prstGeom prst="trapezoid">
              <a:avLst>
                <a:gd name="adj" fmla="val 100505"/>
              </a:avLst>
            </a:prstGeom>
            <a:solidFill>
              <a:srgbClr val="D8CFC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 bwMode="auto">
            <a:xfrm rot="18900000">
              <a:off x="-558285" y="552166"/>
              <a:ext cx="2706362" cy="466485"/>
            </a:xfrm>
            <a:prstGeom prst="trapezoid">
              <a:avLst>
                <a:gd name="adj" fmla="val 100505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-558800" y="7938"/>
            <a:ext cx="2706688" cy="1019175"/>
            <a:chOff x="-558285" y="0"/>
            <a:chExt cx="2706362" cy="1018651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0867" y="0"/>
              <a:ext cx="1905000" cy="21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Trapezoid 10"/>
            <p:cNvSpPr/>
            <p:nvPr/>
          </p:nvSpPr>
          <p:spPr bwMode="auto">
            <a:xfrm rot="18900000">
              <a:off x="-415427" y="204682"/>
              <a:ext cx="1723817" cy="466485"/>
            </a:xfrm>
            <a:prstGeom prst="trapezoid">
              <a:avLst>
                <a:gd name="adj" fmla="val 100505"/>
              </a:avLst>
            </a:prstGeom>
            <a:solidFill>
              <a:srgbClr val="D8CFC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 bwMode="auto">
            <a:xfrm rot="18900000">
              <a:off x="-558285" y="552166"/>
              <a:ext cx="2706362" cy="466485"/>
            </a:xfrm>
            <a:prstGeom prst="trapezoid">
              <a:avLst>
                <a:gd name="adj" fmla="val 100505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 userDrawn="1"/>
        </p:nvGrpSpPr>
        <p:grpSpPr bwMode="auto">
          <a:xfrm>
            <a:off x="-558800" y="7938"/>
            <a:ext cx="2706688" cy="1019175"/>
            <a:chOff x="-558285" y="0"/>
            <a:chExt cx="2706362" cy="1018651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60867" y="0"/>
              <a:ext cx="1905000" cy="21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 bwMode="auto">
            <a:xfrm rot="18900000">
              <a:off x="-415427" y="204682"/>
              <a:ext cx="1723817" cy="466485"/>
            </a:xfrm>
            <a:prstGeom prst="trapezoid">
              <a:avLst>
                <a:gd name="adj" fmla="val 100505"/>
              </a:avLst>
            </a:prstGeom>
            <a:solidFill>
              <a:srgbClr val="D8CFC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 bwMode="auto">
            <a:xfrm rot="18900000">
              <a:off x="-558285" y="552166"/>
              <a:ext cx="2706362" cy="466485"/>
            </a:xfrm>
            <a:prstGeom prst="trapezoid">
              <a:avLst>
                <a:gd name="adj" fmla="val 100505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775911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985838"/>
            <a:ext cx="78819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466725" y="4657725"/>
            <a:ext cx="8229600" cy="0"/>
          </a:xfrm>
          <a:prstGeom prst="line">
            <a:avLst/>
          </a:prstGeom>
          <a:noFill/>
          <a:ln w="9525">
            <a:solidFill>
              <a:srgbClr val="7B6E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71475" y="4640263"/>
            <a:ext cx="9763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noProof="0" dirty="0">
                <a:solidFill>
                  <a:schemeClr val="accent2"/>
                </a:solidFill>
                <a:latin typeface="Arial"/>
                <a:cs typeface="Arial"/>
              </a:rPr>
              <a:t>www.axis.com</a:t>
            </a:r>
          </a:p>
        </p:txBody>
      </p:sp>
      <p:pic>
        <p:nvPicPr>
          <p:cNvPr id="2053" name="Picture 10" descr="AXIS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35513"/>
            <a:ext cx="728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/>
          </p:cNvSpPr>
          <p:nvPr/>
        </p:nvSpPr>
        <p:spPr bwMode="auto">
          <a:xfrm>
            <a:off x="465138" y="692150"/>
            <a:ext cx="8226425" cy="61913"/>
          </a:xfrm>
          <a:custGeom>
            <a:avLst/>
            <a:gdLst>
              <a:gd name="T0" fmla="*/ 61574 w 8226259"/>
              <a:gd name="T1" fmla="*/ 0 h 61569"/>
              <a:gd name="T2" fmla="*/ 8227089 w 8226259"/>
              <a:gd name="T3" fmla="*/ 0 h 61569"/>
              <a:gd name="T4" fmla="*/ 8227089 w 8226259"/>
              <a:gd name="T5" fmla="*/ 3795 h 61569"/>
              <a:gd name="T6" fmla="*/ 8169205 w 8226259"/>
              <a:gd name="T7" fmla="*/ 63309 h 61569"/>
              <a:gd name="T8" fmla="*/ 0 w 8226259"/>
              <a:gd name="T9" fmla="*/ 63309 h 61569"/>
              <a:gd name="T10" fmla="*/ 61574 w 8226259"/>
              <a:gd name="T11" fmla="*/ 0 h 615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26259" h="61569">
                <a:moveTo>
                  <a:pt x="61569" y="0"/>
                </a:moveTo>
                <a:lnTo>
                  <a:pt x="8226259" y="0"/>
                </a:lnTo>
                <a:lnTo>
                  <a:pt x="8226259" y="3690"/>
                </a:lnTo>
                <a:lnTo>
                  <a:pt x="8168380" y="61569"/>
                </a:lnTo>
                <a:lnTo>
                  <a:pt x="0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4" name="Parallelogram 6"/>
          <p:cNvSpPr>
            <a:spLocks noChangeArrowheads="1"/>
          </p:cNvSpPr>
          <p:nvPr/>
        </p:nvSpPr>
        <p:spPr bwMode="auto">
          <a:xfrm>
            <a:off x="1133475" y="0"/>
            <a:ext cx="815975" cy="142875"/>
          </a:xfrm>
          <a:prstGeom prst="parallelogram">
            <a:avLst>
              <a:gd name="adj" fmla="val 98332"/>
            </a:avLst>
          </a:pr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35" name="Parallelogram 12"/>
          <p:cNvSpPr>
            <a:spLocks noChangeArrowheads="1"/>
          </p:cNvSpPr>
          <p:nvPr/>
        </p:nvSpPr>
        <p:spPr bwMode="auto">
          <a:xfrm>
            <a:off x="422275" y="0"/>
            <a:ext cx="815975" cy="142875"/>
          </a:xfrm>
          <a:prstGeom prst="parallelogram">
            <a:avLst>
              <a:gd name="adj" fmla="val 98332"/>
            </a:avLst>
          </a:prstGeom>
          <a:solidFill>
            <a:srgbClr val="D8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2"/>
          </p:nvPr>
        </p:nvSpPr>
        <p:spPr bwMode="auto">
          <a:xfrm>
            <a:off x="788988" y="4823888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95BDA0-1AA5-4AA8-85CD-B9E6B0C73F1E}" type="datetime4">
              <a:rPr lang="en-GB" sz="800" smtClean="0">
                <a:solidFill>
                  <a:srgbClr val="000000"/>
                </a:solidFill>
              </a:rPr>
              <a:t>24 October 2018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373063" y="4823350"/>
            <a:ext cx="356213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C7B5673-C478-41E9-BE38-89A2975CF732}" type="slidenum">
              <a:rPr lang="en-US" sz="800" smtClean="0"/>
              <a:pPr eaLnBrk="1" hangingPunct="1"/>
              <a:t>‹#›</a:t>
            </a:fld>
            <a:endParaRPr lang="en-US" sz="800" dirty="0"/>
          </a:p>
        </p:txBody>
      </p:sp>
      <p:pic>
        <p:nvPicPr>
          <p:cNvPr id="11" name="Picture 10" descr="AXIS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35513"/>
            <a:ext cx="728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465138" y="692150"/>
            <a:ext cx="8226425" cy="61913"/>
          </a:xfrm>
          <a:custGeom>
            <a:avLst/>
            <a:gdLst>
              <a:gd name="T0" fmla="*/ 61574 w 8226259"/>
              <a:gd name="T1" fmla="*/ 0 h 61569"/>
              <a:gd name="T2" fmla="*/ 8227089 w 8226259"/>
              <a:gd name="T3" fmla="*/ 0 h 61569"/>
              <a:gd name="T4" fmla="*/ 8227089 w 8226259"/>
              <a:gd name="T5" fmla="*/ 3795 h 61569"/>
              <a:gd name="T6" fmla="*/ 8169205 w 8226259"/>
              <a:gd name="T7" fmla="*/ 63309 h 61569"/>
              <a:gd name="T8" fmla="*/ 0 w 8226259"/>
              <a:gd name="T9" fmla="*/ 63309 h 61569"/>
              <a:gd name="T10" fmla="*/ 61574 w 8226259"/>
              <a:gd name="T11" fmla="*/ 0 h 615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26259" h="61569">
                <a:moveTo>
                  <a:pt x="61569" y="0"/>
                </a:moveTo>
                <a:lnTo>
                  <a:pt x="8226259" y="0"/>
                </a:lnTo>
                <a:lnTo>
                  <a:pt x="8226259" y="3690"/>
                </a:lnTo>
                <a:lnTo>
                  <a:pt x="8168380" y="61569"/>
                </a:lnTo>
                <a:lnTo>
                  <a:pt x="0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Parallelogram 6"/>
          <p:cNvSpPr>
            <a:spLocks noChangeArrowheads="1"/>
          </p:cNvSpPr>
          <p:nvPr/>
        </p:nvSpPr>
        <p:spPr bwMode="auto">
          <a:xfrm>
            <a:off x="1133475" y="0"/>
            <a:ext cx="815975" cy="142875"/>
          </a:xfrm>
          <a:prstGeom prst="parallelogram">
            <a:avLst>
              <a:gd name="adj" fmla="val 98332"/>
            </a:avLst>
          </a:pr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Parallelogram 12"/>
          <p:cNvSpPr>
            <a:spLocks noChangeArrowheads="1"/>
          </p:cNvSpPr>
          <p:nvPr/>
        </p:nvSpPr>
        <p:spPr bwMode="auto">
          <a:xfrm>
            <a:off x="422275" y="0"/>
            <a:ext cx="815975" cy="142875"/>
          </a:xfrm>
          <a:prstGeom prst="parallelogram">
            <a:avLst>
              <a:gd name="adj" fmla="val 98332"/>
            </a:avLst>
          </a:prstGeom>
          <a:solidFill>
            <a:srgbClr val="D8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7" name="Picture 16" descr="AXIS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35513"/>
            <a:ext cx="728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/>
          </p:cNvSpPr>
          <p:nvPr/>
        </p:nvSpPr>
        <p:spPr bwMode="auto">
          <a:xfrm>
            <a:off x="465138" y="692150"/>
            <a:ext cx="8226425" cy="61913"/>
          </a:xfrm>
          <a:custGeom>
            <a:avLst/>
            <a:gdLst>
              <a:gd name="T0" fmla="*/ 61574 w 8226259"/>
              <a:gd name="T1" fmla="*/ 0 h 61569"/>
              <a:gd name="T2" fmla="*/ 8227089 w 8226259"/>
              <a:gd name="T3" fmla="*/ 0 h 61569"/>
              <a:gd name="T4" fmla="*/ 8227089 w 8226259"/>
              <a:gd name="T5" fmla="*/ 3795 h 61569"/>
              <a:gd name="T6" fmla="*/ 8169205 w 8226259"/>
              <a:gd name="T7" fmla="*/ 63309 h 61569"/>
              <a:gd name="T8" fmla="*/ 0 w 8226259"/>
              <a:gd name="T9" fmla="*/ 63309 h 61569"/>
              <a:gd name="T10" fmla="*/ 61574 w 8226259"/>
              <a:gd name="T11" fmla="*/ 0 h 615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26259" h="61569">
                <a:moveTo>
                  <a:pt x="61569" y="0"/>
                </a:moveTo>
                <a:lnTo>
                  <a:pt x="8226259" y="0"/>
                </a:lnTo>
                <a:lnTo>
                  <a:pt x="8226259" y="3690"/>
                </a:lnTo>
                <a:lnTo>
                  <a:pt x="8168380" y="61569"/>
                </a:lnTo>
                <a:lnTo>
                  <a:pt x="0" y="61569"/>
                </a:lnTo>
                <a:lnTo>
                  <a:pt x="61569" y="0"/>
                </a:lnTo>
                <a:close/>
              </a:path>
            </a:pathLst>
          </a:cu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Parallelogram 6"/>
          <p:cNvSpPr>
            <a:spLocks noChangeArrowheads="1"/>
          </p:cNvSpPr>
          <p:nvPr/>
        </p:nvSpPr>
        <p:spPr bwMode="auto">
          <a:xfrm>
            <a:off x="1133475" y="0"/>
            <a:ext cx="815975" cy="142875"/>
          </a:xfrm>
          <a:prstGeom prst="parallelogram">
            <a:avLst>
              <a:gd name="adj" fmla="val 98332"/>
            </a:avLst>
          </a:prstGeom>
          <a:solidFill>
            <a:srgbClr val="FF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" name="Parallelogram 12"/>
          <p:cNvSpPr>
            <a:spLocks noChangeArrowheads="1"/>
          </p:cNvSpPr>
          <p:nvPr/>
        </p:nvSpPr>
        <p:spPr bwMode="auto">
          <a:xfrm>
            <a:off x="422275" y="0"/>
            <a:ext cx="815975" cy="142875"/>
          </a:xfrm>
          <a:prstGeom prst="parallelogram">
            <a:avLst>
              <a:gd name="adj" fmla="val 98332"/>
            </a:avLst>
          </a:prstGeom>
          <a:solidFill>
            <a:srgbClr val="D8CF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</p:sldLayoutIdLst>
  <p:transition spd="med">
    <p:wipe dir="r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60000"/>
        </a:spcBef>
        <a:spcAft>
          <a:spcPct val="0"/>
        </a:spcAft>
        <a:buClrTx/>
        <a:buFont typeface="Arial" panose="020B0604020202020204" pitchFamily="34" charset="0"/>
        <a:buChar char="&gt;"/>
        <a:defRPr sz="18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23900" indent="-200025" algn="l" rtl="0" eaLnBrk="1" fontAlgn="base" hangingPunct="1">
        <a:spcBef>
          <a:spcPct val="40000"/>
        </a:spcBef>
        <a:spcAft>
          <a:spcPct val="0"/>
        </a:spcAft>
        <a:buClrTx/>
        <a:buFont typeface="Arial" pitchFamily="34" charset="0"/>
        <a:buChar char="–"/>
        <a:defRPr sz="16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09675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16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66875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14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85975" indent="-180975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14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431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</a:defRPr>
      </a:lvl6pPr>
      <a:lvl7pPr marL="30003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</a:defRPr>
      </a:lvl7pPr>
      <a:lvl8pPr marL="34575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</a:defRPr>
      </a:lvl8pPr>
      <a:lvl9pPr marL="39147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image" Target="../media/image21.jpg"/><Relationship Id="rId7" Type="http://schemas.openxmlformats.org/officeDocument/2006/relationships/hyperlink" Target="http://www.linkedin.com/company/axis-communications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hyperlink" Target="http://www.facebook.com/axiscommunications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s://twitter.com/axisipvideo" TargetMode="External"/><Relationship Id="rId4" Type="http://schemas.openxmlformats.org/officeDocument/2006/relationships/hyperlink" Target="http://www.youtube.com/axiscommunications" TargetMode="Externa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BE291-122B-4D8A-9C84-1F7755DA2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8"/>
          <a:stretch/>
        </p:blipFill>
        <p:spPr>
          <a:xfrm>
            <a:off x="2637488" y="-980"/>
            <a:ext cx="6506512" cy="5144480"/>
          </a:xfrm>
          <a:prstGeom prst="rect">
            <a:avLst/>
          </a:prstGeom>
        </p:spPr>
      </p:pic>
      <p:sp>
        <p:nvSpPr>
          <p:cNvPr id="7" name="Snip Single Corner Rectangle 3">
            <a:extLst>
              <a:ext uri="{FF2B5EF4-FFF2-40B4-BE49-F238E27FC236}">
                <a16:creationId xmlns:a16="http://schemas.microsoft.com/office/drawing/2014/main" id="{BE8CE8F2-BA88-4447-804E-3BE8BE5E65A9}"/>
              </a:ext>
            </a:extLst>
          </p:cNvPr>
          <p:cNvSpPr/>
          <p:nvPr/>
        </p:nvSpPr>
        <p:spPr bwMode="auto">
          <a:xfrm flipH="1">
            <a:off x="-6" y="0"/>
            <a:ext cx="6366081" cy="5143499"/>
          </a:xfrm>
          <a:prstGeom prst="snip1Rect">
            <a:avLst>
              <a:gd name="adj" fmla="val 0"/>
            </a:avLst>
          </a:prstGeom>
          <a:gradFill>
            <a:gsLst>
              <a:gs pos="44000">
                <a:schemeClr val="bg1"/>
              </a:gs>
              <a:gs pos="100000">
                <a:schemeClr val="accent3">
                  <a:alpha val="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Axis Developer Community</a:t>
            </a:r>
          </a:p>
        </p:txBody>
      </p:sp>
      <p:pic>
        <p:nvPicPr>
          <p:cNvPr id="8" name="Picture 16" descr="AXIS_LOGO_RGB.png">
            <a:extLst>
              <a:ext uri="{FF2B5EF4-FFF2-40B4-BE49-F238E27FC236}">
                <a16:creationId xmlns:a16="http://schemas.microsoft.com/office/drawing/2014/main" id="{E2270385-CB5C-49AA-8495-7CA19F4D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75" y="149225"/>
            <a:ext cx="882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apezoid 6">
            <a:extLst>
              <a:ext uri="{FF2B5EF4-FFF2-40B4-BE49-F238E27FC236}">
                <a16:creationId xmlns:a16="http://schemas.microsoft.com/office/drawing/2014/main" id="{64073AC2-5763-4811-85AB-61FF55CF386C}"/>
              </a:ext>
            </a:extLst>
          </p:cNvPr>
          <p:cNvSpPr/>
          <p:nvPr/>
        </p:nvSpPr>
        <p:spPr bwMode="auto">
          <a:xfrm rot="8100000">
            <a:off x="7469189" y="4260851"/>
            <a:ext cx="2235200" cy="638176"/>
          </a:xfrm>
          <a:custGeom>
            <a:avLst/>
            <a:gdLst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38175 h 638175"/>
              <a:gd name="connsiteX1" fmla="*/ 641398 w 2235200"/>
              <a:gd name="connsiteY1" fmla="*/ 0 h 638175"/>
              <a:gd name="connsiteX2" fmla="*/ 1593802 w 2235200"/>
              <a:gd name="connsiteY2" fmla="*/ 0 h 638175"/>
              <a:gd name="connsiteX3" fmla="*/ 2235200 w 2235200"/>
              <a:gd name="connsiteY3" fmla="*/ 638175 h 638175"/>
              <a:gd name="connsiteX4" fmla="*/ 0 w 2235200"/>
              <a:gd name="connsiteY4" fmla="*/ 638175 h 638175"/>
              <a:gd name="connsiteX0" fmla="*/ 0 w 2235200"/>
              <a:gd name="connsiteY0" fmla="*/ 650076 h 650076"/>
              <a:gd name="connsiteX1" fmla="*/ 641398 w 2235200"/>
              <a:gd name="connsiteY1" fmla="*/ 11901 h 650076"/>
              <a:gd name="connsiteX2" fmla="*/ 1605702 w 2235200"/>
              <a:gd name="connsiteY2" fmla="*/ 0 h 650076"/>
              <a:gd name="connsiteX3" fmla="*/ 2235200 w 2235200"/>
              <a:gd name="connsiteY3" fmla="*/ 650076 h 650076"/>
              <a:gd name="connsiteX4" fmla="*/ 0 w 2235200"/>
              <a:gd name="connsiteY4" fmla="*/ 650076 h 650076"/>
              <a:gd name="connsiteX0" fmla="*/ 0 w 2235200"/>
              <a:gd name="connsiteY0" fmla="*/ 638176 h 638176"/>
              <a:gd name="connsiteX1" fmla="*/ 641398 w 2235200"/>
              <a:gd name="connsiteY1" fmla="*/ 1 h 638176"/>
              <a:gd name="connsiteX2" fmla="*/ 1593802 w 2235200"/>
              <a:gd name="connsiteY2" fmla="*/ 0 h 638176"/>
              <a:gd name="connsiteX3" fmla="*/ 2235200 w 2235200"/>
              <a:gd name="connsiteY3" fmla="*/ 638176 h 638176"/>
              <a:gd name="connsiteX4" fmla="*/ 0 w 2235200"/>
              <a:gd name="connsiteY4" fmla="*/ 638176 h 63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638176">
                <a:moveTo>
                  <a:pt x="0" y="638176"/>
                </a:moveTo>
                <a:lnTo>
                  <a:pt x="641398" y="1"/>
                </a:lnTo>
                <a:lnTo>
                  <a:pt x="1593802" y="0"/>
                </a:lnTo>
                <a:lnTo>
                  <a:pt x="2235200" y="638176"/>
                </a:lnTo>
                <a:lnTo>
                  <a:pt x="0" y="638176"/>
                </a:lnTo>
                <a:close/>
              </a:path>
            </a:pathLst>
          </a:custGeom>
          <a:solidFill>
            <a:srgbClr val="FF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" name="Trapezoid 7">
            <a:extLst>
              <a:ext uri="{FF2B5EF4-FFF2-40B4-BE49-F238E27FC236}">
                <a16:creationId xmlns:a16="http://schemas.microsoft.com/office/drawing/2014/main" id="{778F36F1-D5DC-494C-8C6F-615726ED42F1}"/>
              </a:ext>
            </a:extLst>
          </p:cNvPr>
          <p:cNvSpPr/>
          <p:nvPr/>
        </p:nvSpPr>
        <p:spPr bwMode="auto">
          <a:xfrm rot="8100000">
            <a:off x="6333940" y="3788782"/>
            <a:ext cx="3571875" cy="642142"/>
          </a:xfrm>
          <a:custGeom>
            <a:avLst/>
            <a:gdLst>
              <a:gd name="connsiteX0" fmla="*/ 0 w 3571875"/>
              <a:gd name="connsiteY0" fmla="*/ 638175 h 638175"/>
              <a:gd name="connsiteX1" fmla="*/ 641398 w 3571875"/>
              <a:gd name="connsiteY1" fmla="*/ 0 h 638175"/>
              <a:gd name="connsiteX2" fmla="*/ 2930477 w 3571875"/>
              <a:gd name="connsiteY2" fmla="*/ 0 h 638175"/>
              <a:gd name="connsiteX3" fmla="*/ 3571875 w 3571875"/>
              <a:gd name="connsiteY3" fmla="*/ 638175 h 638175"/>
              <a:gd name="connsiteX4" fmla="*/ 0 w 3571875"/>
              <a:gd name="connsiteY4" fmla="*/ 638175 h 638175"/>
              <a:gd name="connsiteX0" fmla="*/ 0 w 3571875"/>
              <a:gd name="connsiteY0" fmla="*/ 646109 h 646109"/>
              <a:gd name="connsiteX1" fmla="*/ 641398 w 3571875"/>
              <a:gd name="connsiteY1" fmla="*/ 7934 h 646109"/>
              <a:gd name="connsiteX2" fmla="*/ 2938411 w 3571875"/>
              <a:gd name="connsiteY2" fmla="*/ 0 h 646109"/>
              <a:gd name="connsiteX3" fmla="*/ 3571875 w 3571875"/>
              <a:gd name="connsiteY3" fmla="*/ 646109 h 646109"/>
              <a:gd name="connsiteX4" fmla="*/ 0 w 3571875"/>
              <a:gd name="connsiteY4" fmla="*/ 646109 h 646109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  <a:gd name="connsiteX0" fmla="*/ 0 w 3571875"/>
              <a:gd name="connsiteY0" fmla="*/ 642142 h 642142"/>
              <a:gd name="connsiteX1" fmla="*/ 641398 w 3571875"/>
              <a:gd name="connsiteY1" fmla="*/ 3967 h 642142"/>
              <a:gd name="connsiteX2" fmla="*/ 2934444 w 3571875"/>
              <a:gd name="connsiteY2" fmla="*/ 0 h 642142"/>
              <a:gd name="connsiteX3" fmla="*/ 3571875 w 3571875"/>
              <a:gd name="connsiteY3" fmla="*/ 642142 h 642142"/>
              <a:gd name="connsiteX4" fmla="*/ 0 w 3571875"/>
              <a:gd name="connsiteY4" fmla="*/ 642142 h 6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5" h="642142">
                <a:moveTo>
                  <a:pt x="0" y="642142"/>
                </a:moveTo>
                <a:lnTo>
                  <a:pt x="641398" y="3967"/>
                </a:lnTo>
                <a:lnTo>
                  <a:pt x="2934444" y="0"/>
                </a:lnTo>
                <a:lnTo>
                  <a:pt x="3571875" y="642142"/>
                </a:lnTo>
                <a:lnTo>
                  <a:pt x="0" y="642142"/>
                </a:lnTo>
                <a:close/>
              </a:path>
            </a:pathLst>
          </a:custGeom>
          <a:solidFill>
            <a:srgbClr val="D8CF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3E01B1-A10F-4F44-BD61-4716B6BE9D5E}"/>
              </a:ext>
            </a:extLst>
          </p:cNvPr>
          <p:cNvSpPr/>
          <p:nvPr/>
        </p:nvSpPr>
        <p:spPr bwMode="auto">
          <a:xfrm>
            <a:off x="4384392" y="3096714"/>
            <a:ext cx="323918" cy="48007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C248DE-07FF-4106-9030-9609D44DA3C6}"/>
              </a:ext>
            </a:extLst>
          </p:cNvPr>
          <p:cNvSpPr/>
          <p:nvPr/>
        </p:nvSpPr>
        <p:spPr bwMode="auto">
          <a:xfrm>
            <a:off x="5668144" y="3200492"/>
            <a:ext cx="408924" cy="37061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483D1D-BEDC-45B2-8C31-3FD1E1FFC6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80" b="60086" l="5846" r="93077">
                        <a14:foregroundMark x1="15923" y1="27039" x2="11615" y2="26502"/>
                        <a14:foregroundMark x1="19692" y1="26288" x2="20615" y2="22639"/>
                        <a14:foregroundMark x1="16154" y1="35837" x2="11923" y2="46781"/>
                        <a14:foregroundMark x1="11923" y1="46781" x2="16154" y2="56760"/>
                        <a14:foregroundMark x1="16154" y1="56760" x2="12923" y2="49893"/>
                        <a14:foregroundMark x1="10154" y1="32189" x2="7385" y2="41953"/>
                        <a14:foregroundMark x1="7385" y1="41953" x2="8077" y2="51824"/>
                        <a14:foregroundMark x1="8077" y1="51824" x2="11846" y2="57940"/>
                        <a14:foregroundMark x1="20231" y1="19099" x2="22308" y2="21245"/>
                        <a14:foregroundMark x1="18538" y1="56330" x2="25769" y2="56223"/>
                        <a14:foregroundMark x1="25769" y1="56223" x2="24231" y2="56974"/>
                        <a14:foregroundMark x1="29692" y1="47425" x2="29231" y2="57725"/>
                        <a14:foregroundMark x1="29231" y1="57725" x2="39077" y2="57940"/>
                        <a14:foregroundMark x1="28538" y1="59335" x2="36769" y2="58476"/>
                        <a14:foregroundMark x1="36769" y1="58476" x2="38077" y2="59335"/>
                        <a14:foregroundMark x1="38923" y1="51073" x2="40154" y2="36481"/>
                        <a14:foregroundMark x1="6615" y1="42275" x2="6538" y2="40129"/>
                        <a14:foregroundMark x1="32538" y1="27682" x2="31846" y2="17918"/>
                        <a14:foregroundMark x1="31846" y1="17918" x2="33000" y2="23712"/>
                        <a14:foregroundMark x1="34769" y1="19528" x2="30734" y2="19628"/>
                        <a14:foregroundMark x1="46385" y1="18562" x2="46846" y2="22210"/>
                        <a14:foregroundMark x1="49231" y1="18562" x2="45538" y2="19957"/>
                        <a14:foregroundMark x1="49385" y1="22532" x2="49692" y2="22639"/>
                        <a14:foregroundMark x1="49923" y1="18133" x2="45769" y2="17597"/>
                        <a14:foregroundMark x1="46692" y1="53755" x2="49846" y2="51180"/>
                        <a14:foregroundMark x1="43692" y1="53755" x2="50538" y2="55365"/>
                        <a14:foregroundMark x1="50538" y1="55365" x2="48769" y2="56438"/>
                        <a14:foregroundMark x1="54385" y1="54828" x2="61000" y2="57833"/>
                        <a14:foregroundMark x1="61000" y1="57833" x2="57692" y2="57296"/>
                        <a14:foregroundMark x1="64154" y1="58906" x2="64462" y2="44635"/>
                        <a14:foregroundMark x1="64462" y1="44635" x2="69692" y2="38090"/>
                        <a14:foregroundMark x1="69692" y1="38090" x2="71385" y2="47425"/>
                        <a14:foregroundMark x1="71385" y1="47425" x2="70846" y2="57618"/>
                        <a14:foregroundMark x1="70846" y1="57618" x2="64923" y2="57725"/>
                        <a14:foregroundMark x1="68385" y1="34979" x2="67308" y2="24356"/>
                        <a14:foregroundMark x1="67308" y1="24356" x2="68923" y2="24356"/>
                        <a14:foregroundMark x1="65769" y1="23712" x2="68231" y2="23391"/>
                        <a14:foregroundMark x1="66154" y1="21137" x2="69462" y2="21674"/>
                        <a14:foregroundMark x1="65923" y1="21030" x2="70000" y2="22210"/>
                        <a14:foregroundMark x1="67078" y1="19716" x2="67989" y2="19603"/>
                        <a14:foregroundMark x1="66923" y1="19742" x2="68104" y2="19362"/>
                        <a14:foregroundMark x1="66769" y1="19850" x2="68692" y2="18455"/>
                        <a14:foregroundMark x1="65923" y1="19850" x2="68538" y2="18777"/>
                        <a14:foregroundMark x1="67193" y1="19957" x2="68023" y2="19531"/>
                        <a14:foregroundMark x1="65851" y1="20645" x2="67193" y2="19957"/>
                        <a14:foregroundMark x1="66154" y1="19850" x2="68450" y2="18638"/>
                        <a14:foregroundMark x1="79385" y1="19850" x2="81538" y2="22639"/>
                        <a14:foregroundMark x1="78385" y1="30794" x2="75000" y2="39378"/>
                        <a14:foregroundMark x1="75000" y1="39378" x2="81385" y2="44313"/>
                        <a14:foregroundMark x1="81385" y1="44313" x2="78154" y2="44313"/>
                        <a14:foregroundMark x1="75692" y1="49464" x2="80538" y2="57296"/>
                        <a14:foregroundMark x1="80538" y1="57296" x2="78385" y2="53112"/>
                        <a14:foregroundMark x1="79538" y1="56867" x2="87538" y2="56867"/>
                        <a14:foregroundMark x1="87538" y1="56867" x2="87923" y2="45815"/>
                        <a14:foregroundMark x1="87923" y1="45815" x2="86692" y2="48498"/>
                        <a14:foregroundMark x1="78769" y1="28112" x2="74692" y2="30365"/>
                        <a14:foregroundMark x1="64923" y1="31223" x2="62077" y2="29936"/>
                        <a14:foregroundMark x1="65154" y1="28863" x2="67538" y2="26717"/>
                        <a14:foregroundMark x1="59846" y1="33262" x2="57692" y2="28970"/>
                        <a14:foregroundMark x1="33065" y1="16921" x2="30615" y2="21996"/>
                        <a14:foregroundMark x1="90231" y1="25536" x2="85385" y2="25429"/>
                        <a14:foregroundMark x1="92077" y1="34013" x2="93077" y2="46674"/>
                        <a14:foregroundMark x1="93077" y1="46674" x2="85846" y2="43026"/>
                        <a14:foregroundMark x1="85846" y1="43026" x2="83077" y2="33798"/>
                        <a14:foregroundMark x1="83077" y1="33798" x2="84769" y2="35515"/>
                        <a14:foregroundMark x1="83615" y1="58798" x2="91000" y2="57189"/>
                        <a14:foregroundMark x1="91000" y1="57189" x2="85692" y2="57403"/>
                        <a14:foregroundMark x1="91923" y1="59442" x2="83000" y2="59442"/>
                        <a14:foregroundMark x1="92308" y1="59657" x2="89692" y2="59979"/>
                        <a14:foregroundMark x1="30077" y1="26395" x2="27538" y2="28004"/>
                        <a14:foregroundMark x1="28308" y1="27146" x2="26385" y2="29077"/>
                        <a14:foregroundMark x1="79308" y1="19313" x2="77692" y2="23176"/>
                        <a14:foregroundMark x1="80077" y1="19206" x2="77538" y2="23391"/>
                        <a14:foregroundMark x1="90308" y1="26180" x2="86000" y2="26073"/>
                        <a14:foregroundMark x1="89308" y1="24785" x2="89462" y2="29077"/>
                        <a14:foregroundMark x1="90077" y1="23391" x2="85000" y2="22425"/>
                        <a14:foregroundMark x1="90308" y1="26073" x2="84796" y2="23544"/>
                        <a14:foregroundMark x1="88462" y1="21781" x2="88308" y2="21996"/>
                        <a14:foregroundMark x1="86077" y1="21674" x2="89000" y2="21352"/>
                        <a14:foregroundMark x1="84308" y1="22103" x2="84923" y2="21674"/>
                        <a14:foregroundMark x1="82172" y1="23592" x2="83077" y2="22961"/>
                        <a14:foregroundMark x1="85538" y1="21137" x2="88385" y2="20815"/>
                        <a14:foregroundMark x1="88154" y1="23069" x2="89462" y2="25966"/>
                        <a14:foregroundMark x1="89538" y1="22318" x2="90308" y2="25966"/>
                        <a14:foregroundMark x1="89923" y1="22532" x2="89923" y2="22532"/>
                        <a14:foregroundMark x1="66462" y1="21030" x2="67780" y2="19632"/>
                        <a14:foregroundMark x1="66231" y1="19528" x2="68574" y2="18379"/>
                        <a14:foregroundMark x1="66342" y1="19421" x2="68076" y2="19421"/>
                        <a14:foregroundMark x1="67078" y1="18797" x2="68324" y2="18902"/>
                        <a14:foregroundMark x1="69160" y1="19514" x2="69769" y2="19421"/>
                        <a14:foregroundMark x1="67078" y1="18918" x2="68300" y2="18952"/>
                        <a14:foregroundMark x1="66231" y1="19850" x2="68538" y2="19850"/>
                        <a14:foregroundMark x1="32692" y1="16202" x2="33153" y2="16631"/>
                        <a14:foregroundMark x1="31077" y1="16524" x2="32842" y2="16524"/>
                        <a14:foregroundMark x1="32692" y1="16202" x2="33456" y2="16349"/>
                        <a14:foregroundMark x1="30923" y1="16202" x2="32759" y2="16378"/>
                        <a14:foregroundMark x1="31923" y1="15987" x2="33525" y2="16285"/>
                        <a14:foregroundMark x1="31462" y1="16524" x2="30175" y2="18767"/>
                        <a14:foregroundMark x1="33308" y1="16845" x2="35343" y2="19401"/>
                        <a14:foregroundMark x1="33385" y1="16953" x2="35415" y2="19289"/>
                        <a14:foregroundMark x1="46308" y1="25215" x2="45308" y2="31974"/>
                        <a14:foregroundMark x1="44846" y1="29936" x2="43154" y2="32296"/>
                        <a14:foregroundMark x1="45538" y1="26180" x2="42154" y2="31116"/>
                        <a14:foregroundMark x1="82692" y1="60193" x2="84077" y2="59764"/>
                        <a14:foregroundMark x1="43154" y1="54614" x2="41923" y2="55043"/>
                        <a14:foregroundMark x1="9077" y1="59549" x2="17077" y2="59442"/>
                        <a14:foregroundMark x1="17077" y1="59442" x2="17000" y2="58476"/>
                        <a14:foregroundMark x1="12923" y1="21245" x2="15923" y2="22318"/>
                        <a14:foregroundMark x1="7692" y1="31867" x2="6231" y2="34871"/>
                        <a14:foregroundMark x1="10154" y1="31116" x2="5846" y2="36266"/>
                        <a14:foregroundMark x1="14385" y1="21459" x2="16385" y2="21781"/>
                        <a14:backgroundMark x1="65308" y1="19742" x2="64923" y2="19957"/>
                        <a14:backgroundMark x1="65769" y1="18884" x2="65769" y2="19635"/>
                        <a14:backgroundMark x1="65538" y1="19957" x2="65538" y2="19957"/>
                        <a14:backgroundMark x1="65462" y1="20386" x2="66308" y2="19528"/>
                        <a14:backgroundMark x1="68692" y1="18133" x2="69769" y2="18240"/>
                        <a14:backgroundMark x1="35538" y1="19099" x2="37385" y2="20386"/>
                        <a14:backgroundMark x1="35692" y1="19850" x2="35462" y2="19313"/>
                        <a14:backgroundMark x1="29923" y1="18455" x2="30000" y2="19421"/>
                        <a14:backgroundMark x1="29692" y1="18455" x2="28923" y2="20601"/>
                        <a14:backgroundMark x1="84077" y1="21674" x2="83385" y2="21781"/>
                        <a14:backgroundMark x1="83154" y1="22961" x2="83154" y2="22961"/>
                        <a14:backgroundMark x1="84385" y1="22103" x2="84385" y2="22318"/>
                        <a14:backgroundMark x1="83308" y1="23283" x2="83462" y2="22961"/>
                        <a14:backgroundMark x1="83385" y1="24464" x2="84000" y2="21137"/>
                        <a14:backgroundMark x1="83615" y1="23605" x2="83692" y2="22532"/>
                        <a14:backgroundMark x1="83154" y1="23391" x2="83077" y2="22747"/>
                        <a14:backgroundMark x1="83923" y1="22210" x2="83308" y2="22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" t="14014" r="3888" b="40117"/>
          <a:stretch/>
        </p:blipFill>
        <p:spPr>
          <a:xfrm>
            <a:off x="113590" y="2879959"/>
            <a:ext cx="6366081" cy="22635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58489-4468-4C9E-88E4-8973893FC21F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98FF7-7404-45BF-982C-ED0D7311D8F8}"/>
              </a:ext>
            </a:extLst>
          </p:cNvPr>
          <p:cNvSpPr/>
          <p:nvPr/>
        </p:nvSpPr>
        <p:spPr bwMode="auto">
          <a:xfrm>
            <a:off x="740663" y="3081544"/>
            <a:ext cx="2300199" cy="1081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Online access to </a:t>
            </a:r>
            <a:br>
              <a:rPr lang="en-US" sz="1400" dirty="0"/>
            </a:br>
            <a:r>
              <a:rPr lang="en-US" sz="1400" dirty="0"/>
              <a:t>Axis products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Run tests and try them 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8F28D-75D5-4793-985D-88106FD84DA5}"/>
              </a:ext>
            </a:extLst>
          </p:cNvPr>
          <p:cNvSpPr/>
          <p:nvPr/>
        </p:nvSpPr>
        <p:spPr bwMode="auto">
          <a:xfrm>
            <a:off x="3414762" y="3081543"/>
            <a:ext cx="2300198" cy="12978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Capture and visualize the metadata stream from your Axis product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For troubleshooting during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C40F1-CB9B-491A-93B4-619BA31EB71D}"/>
              </a:ext>
            </a:extLst>
          </p:cNvPr>
          <p:cNvSpPr/>
          <p:nvPr/>
        </p:nvSpPr>
        <p:spPr bwMode="auto">
          <a:xfrm>
            <a:off x="6094126" y="2715867"/>
            <a:ext cx="2300199" cy="16635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What’s new in the latest firmware releases and what new features are coming up in the next</a:t>
            </a: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Tools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F214558-6593-47BE-874C-A453A6F28D09}"/>
              </a:ext>
            </a:extLst>
          </p:cNvPr>
          <p:cNvSpPr/>
          <p:nvPr/>
        </p:nvSpPr>
        <p:spPr>
          <a:xfrm>
            <a:off x="673568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AXIS Virtual </a:t>
            </a:r>
            <a:br>
              <a:rPr lang="en-US" sz="2000" b="1" kern="1200" dirty="0">
                <a:solidFill>
                  <a:schemeClr val="tx1"/>
                </a:solidFill>
              </a:rPr>
            </a:br>
            <a:r>
              <a:rPr lang="en-US" sz="2000" b="1" kern="1200" dirty="0">
                <a:solidFill>
                  <a:schemeClr val="tx1"/>
                </a:solidFill>
              </a:rPr>
              <a:t>Loan Tool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12060E-6EBD-47B3-B55E-335CA4939B8F}"/>
              </a:ext>
            </a:extLst>
          </p:cNvPr>
          <p:cNvSpPr/>
          <p:nvPr/>
        </p:nvSpPr>
        <p:spPr>
          <a:xfrm>
            <a:off x="3351397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AXIS Metadata</a:t>
            </a:r>
            <a:br>
              <a:rPr lang="en-US" sz="2000" b="1" kern="1200" dirty="0">
                <a:solidFill>
                  <a:schemeClr val="tx1"/>
                </a:solidFill>
              </a:rPr>
            </a:br>
            <a:r>
              <a:rPr lang="en-US" sz="2000" b="1" kern="1200" dirty="0">
                <a:solidFill>
                  <a:schemeClr val="tx1"/>
                </a:solidFill>
              </a:rPr>
              <a:t>Monitor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7DC4E6-6FC1-4ADC-A727-463897ACFFC5}"/>
              </a:ext>
            </a:extLst>
          </p:cNvPr>
          <p:cNvSpPr/>
          <p:nvPr/>
        </p:nvSpPr>
        <p:spPr>
          <a:xfrm>
            <a:off x="6029227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Firmware </a:t>
            </a:r>
            <a:br>
              <a:rPr lang="en-US" sz="2000" b="1" kern="1200" dirty="0">
                <a:solidFill>
                  <a:schemeClr val="tx1"/>
                </a:solidFill>
              </a:rPr>
            </a:br>
            <a:r>
              <a:rPr lang="en-US" sz="2000" b="1" kern="1200" dirty="0">
                <a:solidFill>
                  <a:schemeClr val="tx1"/>
                </a:solidFill>
              </a:rPr>
              <a:t>roadmap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62917C-45DE-4DBD-8ABF-270A201C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69" y="832463"/>
            <a:ext cx="1408363" cy="1409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9EF594-B814-40E7-AEBC-A24842666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262" y="832463"/>
            <a:ext cx="1408363" cy="14094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8506FA-FA9F-4A9D-A85C-19EDFDB32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455" y="838141"/>
            <a:ext cx="1420718" cy="14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4877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A9714-1CEC-4BDE-958F-0AEF3BC53E43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9B977-258A-473F-8A7C-97C692C5E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168" y="838141"/>
            <a:ext cx="1410111" cy="14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A734C4-A99E-4DA6-8F17-2E1EC53A9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91" y="832463"/>
            <a:ext cx="1422481" cy="141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990B02-9EC6-4D8B-A0CC-65A07094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86" y="830714"/>
            <a:ext cx="1410111" cy="141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15A8BC-AE68-48E9-AC95-5A90E544F7A7}"/>
              </a:ext>
            </a:extLst>
          </p:cNvPr>
          <p:cNvSpPr/>
          <p:nvPr/>
        </p:nvSpPr>
        <p:spPr bwMode="auto">
          <a:xfrm>
            <a:off x="740662" y="3081544"/>
            <a:ext cx="2300199" cy="1025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Choosing platform and tools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Features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HTML 5 video player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33A74-0DE1-413B-8946-379EEAF8929D}"/>
              </a:ext>
            </a:extLst>
          </p:cNvPr>
          <p:cNvSpPr/>
          <p:nvPr/>
        </p:nvSpPr>
        <p:spPr bwMode="auto">
          <a:xfrm>
            <a:off x="3414761" y="3081543"/>
            <a:ext cx="2300198" cy="6271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Track moving objects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Metadata stream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32736-A2B1-44B6-AD32-799C31314A69}"/>
              </a:ext>
            </a:extLst>
          </p:cNvPr>
          <p:cNvSpPr/>
          <p:nvPr/>
        </p:nvSpPr>
        <p:spPr bwMode="auto">
          <a:xfrm>
            <a:off x="6094125" y="2715867"/>
            <a:ext cx="2300199" cy="13915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Integration paths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Integration tools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Door Controller Test Tool – open source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010904-623E-41AB-AA0A-33FBF10AC166}"/>
              </a:ext>
            </a:extLst>
          </p:cNvPr>
          <p:cNvSpPr/>
          <p:nvPr/>
        </p:nvSpPr>
        <p:spPr>
          <a:xfrm>
            <a:off x="673567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Video integration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C8F2B8-FF65-451F-B7CD-C9BB135FD88D}"/>
              </a:ext>
            </a:extLst>
          </p:cNvPr>
          <p:cNvSpPr/>
          <p:nvPr/>
        </p:nvSpPr>
        <p:spPr>
          <a:xfrm>
            <a:off x="3351396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Radar integration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5272A6-3258-45E7-8A11-B69F946201D3}"/>
              </a:ext>
            </a:extLst>
          </p:cNvPr>
          <p:cNvSpPr/>
          <p:nvPr/>
        </p:nvSpPr>
        <p:spPr>
          <a:xfrm>
            <a:off x="6029226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Access control integration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Integration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94599042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037F33A-F0B0-4AC0-9122-DB84B3D6D6E2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97D58-2588-4F4D-B2DD-310BFF90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79" y="826469"/>
            <a:ext cx="1410112" cy="1411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B28383-2C79-4173-9043-EFF752DF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454" y="838141"/>
            <a:ext cx="1410111" cy="1411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9D9457-65AF-4EF8-A398-4B03CF0D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100" y="833896"/>
            <a:ext cx="1410111" cy="1411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E0A275-B8E4-46F1-AA14-B54ABF64DAA4}"/>
              </a:ext>
            </a:extLst>
          </p:cNvPr>
          <p:cNvSpPr/>
          <p:nvPr/>
        </p:nvSpPr>
        <p:spPr bwMode="auto">
          <a:xfrm>
            <a:off x="740662" y="3081544"/>
            <a:ext cx="2300199" cy="1025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Standalone integration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Integrated with door controller for elevator access control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490496-6E50-41BF-94C9-29745E478A4F}"/>
              </a:ext>
            </a:extLst>
          </p:cNvPr>
          <p:cNvSpPr/>
          <p:nvPr/>
        </p:nvSpPr>
        <p:spPr bwMode="auto">
          <a:xfrm>
            <a:off x="3414761" y="3081543"/>
            <a:ext cx="2300198" cy="10258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Network speaker solution vs. analog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Audio relay network</a:t>
            </a:r>
          </a:p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VoIP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B52366-C5E3-429B-A754-C36B5F7AA966}"/>
              </a:ext>
            </a:extLst>
          </p:cNvPr>
          <p:cNvSpPr/>
          <p:nvPr/>
        </p:nvSpPr>
        <p:spPr bwMode="auto">
          <a:xfrm>
            <a:off x="6094125" y="2715867"/>
            <a:ext cx="2300199" cy="1640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266700" lvl="1" indent="-176213">
              <a:buFont typeface="Arial" panose="020B0604020202020204" pitchFamily="34" charset="0"/>
              <a:buChar char="&gt;"/>
            </a:pPr>
            <a:r>
              <a:rPr lang="en-US" sz="1400" dirty="0"/>
              <a:t>Guidelines for both ACAP vendors and VMS vendors – for dynamic integration of ACAP events in VMS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9C1D190-5241-46DC-BD1D-2E83011B97FE}"/>
              </a:ext>
            </a:extLst>
          </p:cNvPr>
          <p:cNvSpPr/>
          <p:nvPr/>
        </p:nvSpPr>
        <p:spPr>
          <a:xfrm>
            <a:off x="673567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I/O module integration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32C9F2E-7CB1-45BF-9256-D7CE60CB3BE4}"/>
              </a:ext>
            </a:extLst>
          </p:cNvPr>
          <p:cNvSpPr/>
          <p:nvPr/>
        </p:nvSpPr>
        <p:spPr>
          <a:xfrm>
            <a:off x="3351396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Audio integration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987C2A7-E965-496E-9A7D-6D301DD7D6DE}"/>
              </a:ext>
            </a:extLst>
          </p:cNvPr>
          <p:cNvSpPr/>
          <p:nvPr/>
        </p:nvSpPr>
        <p:spPr>
          <a:xfrm>
            <a:off x="6029226" y="2392836"/>
            <a:ext cx="2434390" cy="759287"/>
          </a:xfrm>
          <a:custGeom>
            <a:avLst/>
            <a:gdLst>
              <a:gd name="connsiteX0" fmla="*/ 0 w 2434390"/>
              <a:gd name="connsiteY0" fmla="*/ 0 h 1460634"/>
              <a:gd name="connsiteX1" fmla="*/ 2434390 w 2434390"/>
              <a:gd name="connsiteY1" fmla="*/ 0 h 1460634"/>
              <a:gd name="connsiteX2" fmla="*/ 2434390 w 2434390"/>
              <a:gd name="connsiteY2" fmla="*/ 1460634 h 1460634"/>
              <a:gd name="connsiteX3" fmla="*/ 0 w 2434390"/>
              <a:gd name="connsiteY3" fmla="*/ 1460634 h 1460634"/>
              <a:gd name="connsiteX4" fmla="*/ 0 w 2434390"/>
              <a:gd name="connsiteY4" fmla="*/ 0 h 146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390" h="1460634">
                <a:moveTo>
                  <a:pt x="0" y="0"/>
                </a:moveTo>
                <a:lnTo>
                  <a:pt x="2434390" y="0"/>
                </a:lnTo>
                <a:lnTo>
                  <a:pt x="2434390" y="1460634"/>
                </a:lnTo>
                <a:lnTo>
                  <a:pt x="0" y="1460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</a:rPr>
              <a:t>Dynamic event integration</a:t>
            </a:r>
            <a:endParaRPr lang="sv-SE" sz="2000" b="1" kern="1200" dirty="0">
              <a:solidFill>
                <a:schemeClr val="tx1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Integration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2589146668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6ECA44-DBDA-462B-B788-F7B01AC6F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757"/>
            <a:ext cx="5975350" cy="3966139"/>
          </a:xfrm>
          <a:prstGeom prst="rect">
            <a:avLst/>
          </a:prstGeom>
        </p:spPr>
      </p:pic>
      <p:sp>
        <p:nvSpPr>
          <p:cNvPr id="7" name="Snip Single Corner Rectangle 3">
            <a:extLst>
              <a:ext uri="{FF2B5EF4-FFF2-40B4-BE49-F238E27FC236}">
                <a16:creationId xmlns:a16="http://schemas.microsoft.com/office/drawing/2014/main" id="{5735DA0B-3D08-4099-9DBD-6B839A8E57C9}"/>
              </a:ext>
            </a:extLst>
          </p:cNvPr>
          <p:cNvSpPr/>
          <p:nvPr/>
        </p:nvSpPr>
        <p:spPr bwMode="auto">
          <a:xfrm>
            <a:off x="4623116" y="700437"/>
            <a:ext cx="4520883" cy="3966139"/>
          </a:xfrm>
          <a:prstGeom prst="snip1Rect">
            <a:avLst>
              <a:gd name="adj" fmla="val 0"/>
            </a:avLst>
          </a:prstGeom>
          <a:gradFill>
            <a:gsLst>
              <a:gs pos="77000">
                <a:schemeClr val="accent1"/>
              </a:gs>
              <a:gs pos="100000">
                <a:schemeClr val="accent3">
                  <a:alpha val="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You are important!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799994" y="1419875"/>
            <a:ext cx="6060029" cy="3156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 Axis Developer Community </a:t>
            </a:r>
            <a:br>
              <a:rPr lang="en-US" sz="2400" dirty="0"/>
            </a:br>
            <a:r>
              <a:rPr lang="en-US" sz="2400" b="1" dirty="0"/>
              <a:t>is all about you as a member </a:t>
            </a:r>
            <a:br>
              <a:rPr lang="en-US" sz="2400" dirty="0"/>
            </a:br>
            <a:r>
              <a:rPr lang="en-US" sz="2400" dirty="0"/>
              <a:t>and the software solutions created for </a:t>
            </a:r>
            <a:br>
              <a:rPr lang="en-US" sz="2400" dirty="0"/>
            </a:br>
            <a:r>
              <a:rPr lang="en-US" sz="2400" dirty="0"/>
              <a:t>Axis products. We invite you to be an active participant and to contribute to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our community a success!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474786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8485" y="3837091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balin Graph ECG" pitchFamily="18" charset="0"/>
                <a:cs typeface="Iskoola Pota" panose="020B0502040204020203" pitchFamily="34" charset="0"/>
              </a:rPr>
              <a:t>Innovating for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9793" y="4102178"/>
            <a:ext cx="331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balin Graph ECG" pitchFamily="18" charset="0"/>
                <a:cs typeface="Iskoola Pota" panose="020B0502040204020203" pitchFamily="34" charset="0"/>
              </a:rPr>
              <a:t>smarter, safer world.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8" t="-2402" r="-9337"/>
          <a:stretch/>
        </p:blipFill>
        <p:spPr>
          <a:xfrm>
            <a:off x="0" y="0"/>
            <a:ext cx="9144001" cy="46413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46154" l="5667" r="49167">
                        <a14:foregroundMark x1="14333" y1="14769" x2="14333" y2="14769"/>
                        <a14:foregroundMark x1="23667" y1="28923" x2="23667" y2="28923"/>
                        <a14:foregroundMark x1="20833" y1="37231" x2="20833" y2="37231"/>
                        <a14:foregroundMark x1="8667" y1="38154" x2="8667" y2="38154"/>
                        <a14:foregroundMark x1="9000" y1="27385" x2="9000" y2="27385"/>
                        <a14:foregroundMark x1="23833" y1="17231" x2="23833" y2="17231"/>
                        <a14:foregroundMark x1="35333" y1="29846" x2="35333" y2="29846"/>
                        <a14:foregroundMark x1="19833" y1="27692" x2="19833" y2="27692"/>
                        <a14:foregroundMark x1="16500" y1="25538" x2="16500" y2="25538"/>
                        <a14:foregroundMark x1="37000" y1="20000" x2="37000" y2="20000"/>
                        <a14:foregroundMark x1="39333" y1="21846" x2="39333" y2="21846"/>
                        <a14:foregroundMark x1="41000" y1="21846" x2="41000" y2="21846"/>
                        <a14:foregroundMark x1="42000" y1="30462" x2="42000" y2="30462"/>
                        <a14:foregroundMark x1="42000" y1="27385" x2="42000" y2="27385"/>
                        <a14:foregroundMark x1="39833" y1="28000" x2="39833" y2="28000"/>
                        <a14:foregroundMark x1="39167" y1="30769" x2="39167" y2="30769"/>
                        <a14:foregroundMark x1="37333" y1="30769" x2="37333" y2="30769"/>
                        <a14:foregroundMark x1="36500" y1="30769" x2="36500" y2="30769"/>
                        <a14:foregroundMark x1="35500" y1="30462" x2="35500" y2="30462"/>
                        <a14:foregroundMark x1="36667" y1="27077" x2="36667" y2="27077"/>
                        <a14:foregroundMark x1="36833" y1="33231" x2="36833" y2="33231"/>
                        <a14:foregroundMark x1="35167" y1="34769" x2="35167" y2="34769"/>
                        <a14:foregroundMark x1="34833" y1="32615" x2="34833" y2="32615"/>
                        <a14:foregroundMark x1="37000" y1="24308" x2="37000" y2="24308"/>
                        <a14:foregroundMark x1="38500" y1="22462" x2="38500" y2="22462"/>
                        <a14:foregroundMark x1="40500" y1="20923" x2="40500" y2="20923"/>
                        <a14:foregroundMark x1="41500" y1="21846" x2="41000" y2="22769"/>
                        <a14:foregroundMark x1="38333" y1="27692" x2="38333" y2="27692"/>
                        <a14:foregroundMark x1="39667" y1="35692" x2="39667" y2="35692"/>
                        <a14:foregroundMark x1="38667" y1="33538" x2="38667" y2="33538"/>
                        <a14:foregroundMark x1="41500" y1="33538" x2="41500" y2="33538"/>
                        <a14:foregroundMark x1="41667" y1="34769" x2="41667" y2="34154"/>
                        <a14:foregroundMark x1="19333" y1="24308" x2="19333" y2="24308"/>
                        <a14:foregroundMark x1="19333" y1="16308" x2="19333" y2="16308"/>
                        <a14:foregroundMark x1="13000" y1="23385" x2="13000" y2="23385"/>
                        <a14:foregroundMark x1="14833" y1="31692" x2="14833" y2="31692"/>
                        <a14:foregroundMark x1="15000" y1="41231" x2="15000" y2="41231"/>
                        <a14:foregroundMark x1="7833" y1="35385" x2="8667" y2="35385"/>
                        <a14:foregroundMark x1="10000" y1="20615" x2="10000" y2="19692"/>
                        <a14:foregroundMark x1="10000" y1="13846" x2="10833" y2="15077"/>
                        <a14:foregroundMark x1="15833" y1="19077" x2="15833" y2="19077"/>
                        <a14:foregroundMark x1="19500" y1="25846" x2="19500" y2="25846"/>
                        <a14:foregroundMark x1="22833" y1="29846" x2="23333" y2="29846"/>
                        <a14:foregroundMark x1="21333" y1="30462" x2="21333" y2="30462"/>
                        <a14:foregroundMark x1="19167" y1="32615" x2="19167" y2="32615"/>
                        <a14:foregroundMark x1="17833" y1="35385" x2="17833" y2="35385"/>
                        <a14:foregroundMark x1="17833" y1="35385" x2="17833" y2="35385"/>
                        <a14:foregroundMark x1="16667" y1="35385" x2="16667" y2="35385"/>
                        <a14:foregroundMark x1="16667" y1="35385" x2="16667" y2="35385"/>
                        <a14:foregroundMark x1="16667" y1="35385" x2="16667" y2="35385"/>
                        <a14:foregroundMark x1="16667" y1="35385" x2="16667" y2="35385"/>
                        <a14:foregroundMark x1="14500" y1="35385" x2="14500" y2="35385"/>
                        <a14:foregroundMark x1="42833" y1="28923" x2="42833" y2="28923"/>
                        <a14:foregroundMark x1="42833" y1="29846" x2="42833" y2="29846"/>
                        <a14:foregroundMark x1="39833" y1="24308" x2="39833" y2="24308"/>
                        <a14:foregroundMark x1="40833" y1="24308" x2="40833" y2="24308"/>
                        <a14:foregroundMark x1="40833" y1="23692" x2="40833" y2="23692"/>
                        <a14:foregroundMark x1="36000" y1="28923" x2="36000" y2="28923"/>
                        <a14:foregroundMark x1="8833" y1="22769" x2="8833" y2="22769"/>
                        <a14:foregroundMark x1="11500" y1="18462" x2="11500" y2="18462"/>
                        <a14:foregroundMark x1="14000" y1="24923" x2="14000" y2="24923"/>
                        <a14:foregroundMark x1="17833" y1="20000" x2="17833" y2="20000"/>
                        <a14:foregroundMark x1="18333" y1="24923" x2="18333" y2="24923"/>
                        <a14:foregroundMark x1="18667" y1="16615" x2="18667" y2="17231"/>
                        <a14:foregroundMark x1="21667" y1="24308" x2="21667" y2="24308"/>
                        <a14:foregroundMark x1="21500" y1="32308" x2="21500" y2="32308"/>
                        <a14:foregroundMark x1="19333" y1="38462" x2="17333" y2="37846"/>
                        <a14:foregroundMark x1="15000" y1="34462" x2="15000" y2="34462"/>
                        <a14:foregroundMark x1="14500" y1="30769" x2="14500" y2="30154"/>
                        <a14:foregroundMark x1="14500" y1="26154" x2="14667" y2="25231"/>
                        <a14:foregroundMark x1="14667" y1="24308" x2="14667" y2="24308"/>
                        <a14:foregroundMark x1="15167" y1="23385" x2="15167" y2="22154"/>
                        <a14:foregroundMark x1="14833" y1="16615" x2="14833" y2="16615"/>
                        <a14:foregroundMark x1="13000" y1="12000" x2="13000" y2="12000"/>
                        <a14:foregroundMark x1="15000" y1="11692" x2="15000" y2="11692"/>
                        <a14:foregroundMark x1="15000" y1="11385" x2="15000" y2="11385"/>
                        <a14:foregroundMark x1="17333" y1="10769" x2="17333" y2="10769"/>
                        <a14:foregroundMark x1="18000" y1="10462" x2="18667" y2="10462"/>
                        <a14:foregroundMark x1="20667" y1="10769" x2="20667" y2="10769"/>
                        <a14:foregroundMark x1="20333" y1="40000" x2="20333" y2="40000"/>
                        <a14:foregroundMark x1="14667" y1="40615" x2="14667" y2="40615"/>
                        <a14:foregroundMark x1="12167" y1="37846" x2="12167" y2="37846"/>
                        <a14:foregroundMark x1="12000" y1="42154" x2="12000" y2="42154"/>
                        <a14:foregroundMark x1="19833" y1="42769" x2="19833" y2="42769"/>
                        <a14:foregroundMark x1="17667" y1="43692" x2="17667" y2="43692"/>
                        <a14:foregroundMark x1="16833" y1="27077" x2="16833" y2="27077"/>
                        <a14:foregroundMark x1="16333" y1="29538" x2="15833" y2="29846"/>
                        <a14:foregroundMark x1="13667" y1="27385" x2="13667" y2="27385"/>
                        <a14:foregroundMark x1="12333" y1="27385" x2="12333" y2="27385"/>
                        <a14:foregroundMark x1="13000" y1="29538" x2="13333" y2="29538"/>
                        <a14:foregroundMark x1="17667" y1="24615" x2="18500" y2="23385"/>
                        <a14:foregroundMark x1="19000" y1="20000" x2="19000" y2="20000"/>
                        <a14:foregroundMark x1="12000" y1="23385" x2="12000" y2="23385"/>
                        <a14:foregroundMark x1="11667" y1="22154" x2="11667" y2="22154"/>
                        <a14:foregroundMark x1="40333" y1="27077" x2="40333" y2="27077"/>
                        <a14:foregroundMark x1="42667" y1="33538" x2="42667" y2="33538"/>
                        <a14:foregroundMark x1="38333" y1="21538" x2="38333" y2="21538"/>
                        <a14:foregroundMark x1="38667" y1="19385" x2="38667" y2="19385"/>
                        <a14:foregroundMark x1="36167" y1="32615" x2="36167" y2="32615"/>
                        <a14:foregroundMark x1="35667" y1="28615" x2="35667" y2="28615"/>
                        <a14:foregroundMark x1="35333" y1="30462" x2="35333" y2="30462"/>
                        <a14:foregroundMark x1="40333" y1="30769" x2="40333" y2="30769"/>
                        <a14:foregroundMark x1="43000" y1="31692" x2="43000" y2="31692"/>
                        <a14:foregroundMark x1="40667" y1="23385" x2="40667" y2="2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7036" r="48815" b="52301"/>
          <a:stretch/>
        </p:blipFill>
        <p:spPr>
          <a:xfrm>
            <a:off x="1479009" y="4275614"/>
            <a:ext cx="343736" cy="326879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85" b="46154" l="51167" r="95167">
                        <a14:foregroundMark x1="61667" y1="23692" x2="61667" y2="23692"/>
                        <a14:foregroundMark x1="65333" y1="22769" x2="65333" y2="22769"/>
                        <a14:foregroundMark x1="64833" y1="29846" x2="64833" y2="29846"/>
                        <a14:foregroundMark x1="67833" y1="37538" x2="67833" y2="37538"/>
                        <a14:foregroundMark x1="75500" y1="24000" x2="76833" y2="23692"/>
                        <a14:foregroundMark x1="79500" y1="23077" x2="81333" y2="22462"/>
                        <a14:foregroundMark x1="85167" y1="22154" x2="85167" y2="25231"/>
                        <a14:foregroundMark x1="85500" y1="27077" x2="86167" y2="27077"/>
                        <a14:foregroundMark x1="88167" y1="27385" x2="88167" y2="27385"/>
                        <a14:foregroundMark x1="89333" y1="24308" x2="89667" y2="23692"/>
                        <a14:foregroundMark x1="89667" y1="19692" x2="89667" y2="19692"/>
                        <a14:foregroundMark x1="87500" y1="16615" x2="86000" y2="16000"/>
                        <a14:foregroundMark x1="83167" y1="14462" x2="82500" y2="14769"/>
                        <a14:foregroundMark x1="79500" y1="17231" x2="79333" y2="20000"/>
                        <a14:foregroundMark x1="79667" y1="34154" x2="79667" y2="34154"/>
                        <a14:foregroundMark x1="81833" y1="35385" x2="84500" y2="36923"/>
                        <a14:foregroundMark x1="86333" y1="36000" x2="87500" y2="35385"/>
                        <a14:foregroundMark x1="88167" y1="32615" x2="88333" y2="31385"/>
                        <a14:foregroundMark x1="88500" y1="28923" x2="87167" y2="27077"/>
                        <a14:foregroundMark x1="84500" y1="27077" x2="83167" y2="27077"/>
                        <a14:foregroundMark x1="82333" y1="27385" x2="81333" y2="28308"/>
                        <a14:foregroundMark x1="81167" y1="29538" x2="81167" y2="29538"/>
                        <a14:foregroundMark x1="80500" y1="29846" x2="80000" y2="30769"/>
                        <a14:foregroundMark x1="79500" y1="31077" x2="79500" y2="29846"/>
                        <a14:foregroundMark x1="79000" y1="24615" x2="79333" y2="22769"/>
                        <a14:foregroundMark x1="84333" y1="17846" x2="84333" y2="17846"/>
                        <a14:foregroundMark x1="85333" y1="18154" x2="87167" y2="20923"/>
                        <a14:foregroundMark x1="86833" y1="40923" x2="86333" y2="41231"/>
                        <a14:foregroundMark x1="81833" y1="41538" x2="80667" y2="41538"/>
                        <a14:foregroundMark x1="79500" y1="39692" x2="79500" y2="39692"/>
                        <a14:foregroundMark x1="79500" y1="36923" x2="79000" y2="35692"/>
                        <a14:foregroundMark x1="77333" y1="32615" x2="77333" y2="31385"/>
                        <a14:foregroundMark x1="77333" y1="28923" x2="77333" y2="26154"/>
                        <a14:foregroundMark x1="77833" y1="20923" x2="77833" y2="17231"/>
                        <a14:foregroundMark x1="77833" y1="15692" x2="77833" y2="15692"/>
                        <a14:foregroundMark x1="79667" y1="14462" x2="80500" y2="14462"/>
                        <a14:foregroundMark x1="84167" y1="14462" x2="85500" y2="14462"/>
                        <a14:foregroundMark x1="87500" y1="15077" x2="88000" y2="15077"/>
                        <a14:foregroundMark x1="89333" y1="15692" x2="90000" y2="15692"/>
                        <a14:foregroundMark x1="90667" y1="16308" x2="90667" y2="18154"/>
                        <a14:foregroundMark x1="90667" y1="20615" x2="91167" y2="25231"/>
                        <a14:foregroundMark x1="91167" y1="31077" x2="91167" y2="32923"/>
                        <a14:foregroundMark x1="91167" y1="35385" x2="91167" y2="37846"/>
                        <a14:foregroundMark x1="91167" y1="39385" x2="91167" y2="39385"/>
                        <a14:foregroundMark x1="82167" y1="11077" x2="82167" y2="11077"/>
                        <a14:foregroundMark x1="83833" y1="10769" x2="83833" y2="10769"/>
                        <a14:foregroundMark x1="84000" y1="10154" x2="84000" y2="10154"/>
                        <a14:foregroundMark x1="86333" y1="9846" x2="86333" y2="9846"/>
                        <a14:foregroundMark x1="80167" y1="17846" x2="80167" y2="17846"/>
                        <a14:foregroundMark x1="68833" y1="18154" x2="68833" y2="18154"/>
                        <a14:foregroundMark x1="66167" y1="15077" x2="64333" y2="11077"/>
                        <a14:foregroundMark x1="61333" y1="11077" x2="59000" y2="11692"/>
                        <a14:foregroundMark x1="56000" y1="12923" x2="55500" y2="13538"/>
                        <a14:foregroundMark x1="55500" y1="16308" x2="55500" y2="18769"/>
                        <a14:foregroundMark x1="56167" y1="28308" x2="56167" y2="32308"/>
                        <a14:foregroundMark x1="57667" y1="33846" x2="60333" y2="34769"/>
                        <a14:foregroundMark x1="62000" y1="36615" x2="65833" y2="35385"/>
                        <a14:foregroundMark x1="68333" y1="33538" x2="68333" y2="32615"/>
                        <a14:foregroundMark x1="68667" y1="29846" x2="68667" y2="27692"/>
                        <a14:foregroundMark x1="68500" y1="25846" x2="66833" y2="23077"/>
                        <a14:foregroundMark x1="63667" y1="20615" x2="61500" y2="19692"/>
                        <a14:foregroundMark x1="61000" y1="20000" x2="61000" y2="21231"/>
                        <a14:foregroundMark x1="61167" y1="23692" x2="61333" y2="24308"/>
                        <a14:foregroundMark x1="61500" y1="26154" x2="61500" y2="26154"/>
                        <a14:foregroundMark x1="62000" y1="27692" x2="62000" y2="28923"/>
                        <a14:foregroundMark x1="62167" y1="32000" x2="62167" y2="33231"/>
                        <a14:foregroundMark x1="62167" y1="34154" x2="62167" y2="35077"/>
                        <a14:foregroundMark x1="62000" y1="35692" x2="62000" y2="35692"/>
                        <a14:foregroundMark x1="58500" y1="40000" x2="585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61" t="6807" r="3679" b="52530"/>
          <a:stretch/>
        </p:blipFill>
        <p:spPr>
          <a:xfrm>
            <a:off x="1126485" y="4272946"/>
            <a:ext cx="350311" cy="333131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46154" l="5667" r="49167">
                        <a14:foregroundMark x1="14333" y1="14769" x2="14333" y2="14769"/>
                        <a14:foregroundMark x1="23667" y1="28923" x2="23667" y2="28923"/>
                        <a14:foregroundMark x1="20833" y1="37231" x2="20833" y2="37231"/>
                        <a14:foregroundMark x1="8667" y1="38154" x2="8667" y2="38154"/>
                        <a14:foregroundMark x1="9000" y1="27385" x2="9000" y2="27385"/>
                        <a14:foregroundMark x1="23833" y1="17231" x2="23833" y2="17231"/>
                        <a14:foregroundMark x1="35333" y1="29846" x2="35333" y2="29846"/>
                        <a14:foregroundMark x1="19833" y1="27692" x2="19833" y2="27692"/>
                        <a14:foregroundMark x1="16500" y1="25538" x2="16500" y2="25538"/>
                        <a14:foregroundMark x1="37000" y1="20000" x2="37000" y2="20000"/>
                        <a14:foregroundMark x1="39333" y1="21846" x2="39333" y2="21846"/>
                        <a14:foregroundMark x1="41000" y1="21846" x2="41000" y2="21846"/>
                        <a14:foregroundMark x1="42000" y1="30462" x2="42000" y2="30462"/>
                        <a14:foregroundMark x1="42000" y1="27385" x2="42000" y2="27385"/>
                        <a14:foregroundMark x1="39833" y1="28000" x2="39833" y2="28000"/>
                        <a14:foregroundMark x1="39167" y1="30769" x2="39167" y2="30769"/>
                        <a14:foregroundMark x1="37333" y1="30769" x2="37333" y2="30769"/>
                        <a14:foregroundMark x1="36500" y1="30769" x2="36500" y2="30769"/>
                        <a14:foregroundMark x1="35500" y1="30462" x2="35500" y2="30462"/>
                        <a14:foregroundMark x1="36667" y1="27077" x2="36667" y2="27077"/>
                        <a14:foregroundMark x1="36833" y1="33231" x2="36833" y2="33231"/>
                        <a14:foregroundMark x1="35167" y1="34769" x2="35167" y2="34769"/>
                        <a14:foregroundMark x1="34833" y1="32615" x2="34833" y2="32615"/>
                        <a14:foregroundMark x1="37000" y1="24308" x2="37000" y2="24308"/>
                        <a14:foregroundMark x1="38500" y1="22462" x2="38500" y2="22462"/>
                        <a14:foregroundMark x1="40500" y1="20923" x2="40500" y2="20923"/>
                        <a14:foregroundMark x1="41500" y1="21846" x2="41000" y2="22769"/>
                        <a14:foregroundMark x1="38333" y1="27692" x2="38333" y2="27692"/>
                        <a14:foregroundMark x1="39667" y1="35692" x2="39667" y2="35692"/>
                        <a14:foregroundMark x1="38667" y1="33538" x2="38667" y2="33538"/>
                        <a14:foregroundMark x1="41500" y1="33538" x2="41500" y2="33538"/>
                        <a14:foregroundMark x1="41667" y1="34769" x2="41667" y2="34154"/>
                        <a14:foregroundMark x1="19333" y1="24308" x2="19333" y2="24308"/>
                        <a14:foregroundMark x1="19333" y1="16308" x2="19333" y2="16308"/>
                        <a14:foregroundMark x1="13000" y1="23385" x2="13000" y2="23385"/>
                        <a14:foregroundMark x1="14833" y1="31692" x2="14833" y2="31692"/>
                        <a14:foregroundMark x1="15000" y1="41231" x2="15000" y2="41231"/>
                        <a14:foregroundMark x1="7833" y1="35385" x2="8667" y2="35385"/>
                        <a14:foregroundMark x1="10000" y1="20615" x2="10000" y2="19692"/>
                        <a14:foregroundMark x1="10000" y1="13846" x2="10833" y2="15077"/>
                        <a14:foregroundMark x1="15833" y1="19077" x2="15833" y2="19077"/>
                        <a14:foregroundMark x1="19500" y1="25846" x2="19500" y2="25846"/>
                        <a14:foregroundMark x1="22833" y1="29846" x2="23333" y2="29846"/>
                        <a14:foregroundMark x1="21333" y1="30462" x2="21333" y2="30462"/>
                        <a14:foregroundMark x1="19167" y1="32615" x2="19167" y2="32615"/>
                        <a14:foregroundMark x1="17833" y1="35385" x2="17833" y2="35385"/>
                        <a14:foregroundMark x1="17833" y1="35385" x2="17833" y2="35385"/>
                        <a14:foregroundMark x1="16667" y1="35385" x2="16667" y2="35385"/>
                        <a14:foregroundMark x1="16667" y1="35385" x2="16667" y2="35385"/>
                        <a14:foregroundMark x1="16667" y1="35385" x2="16667" y2="35385"/>
                        <a14:foregroundMark x1="16667" y1="35385" x2="16667" y2="35385"/>
                        <a14:foregroundMark x1="14500" y1="35385" x2="14500" y2="35385"/>
                        <a14:foregroundMark x1="42833" y1="28923" x2="42833" y2="28923"/>
                        <a14:foregroundMark x1="42833" y1="29846" x2="42833" y2="29846"/>
                        <a14:foregroundMark x1="39833" y1="24308" x2="39833" y2="24308"/>
                        <a14:foregroundMark x1="40833" y1="24308" x2="40833" y2="24308"/>
                        <a14:foregroundMark x1="40833" y1="23692" x2="40833" y2="23692"/>
                        <a14:foregroundMark x1="36000" y1="28923" x2="36000" y2="28923"/>
                        <a14:foregroundMark x1="8833" y1="22769" x2="8833" y2="22769"/>
                        <a14:foregroundMark x1="11500" y1="18462" x2="11500" y2="18462"/>
                        <a14:foregroundMark x1="14000" y1="24923" x2="14000" y2="24923"/>
                        <a14:foregroundMark x1="17833" y1="20000" x2="17833" y2="20000"/>
                        <a14:foregroundMark x1="18333" y1="24923" x2="18333" y2="24923"/>
                        <a14:foregroundMark x1="18667" y1="16615" x2="18667" y2="17231"/>
                        <a14:foregroundMark x1="21667" y1="24308" x2="21667" y2="24308"/>
                        <a14:foregroundMark x1="21500" y1="32308" x2="21500" y2="32308"/>
                        <a14:foregroundMark x1="19333" y1="38462" x2="17333" y2="37846"/>
                        <a14:foregroundMark x1="15000" y1="34462" x2="15000" y2="34462"/>
                        <a14:foregroundMark x1="14500" y1="30769" x2="14500" y2="30154"/>
                        <a14:foregroundMark x1="14500" y1="26154" x2="14667" y2="25231"/>
                        <a14:foregroundMark x1="14667" y1="24308" x2="14667" y2="24308"/>
                        <a14:foregroundMark x1="15167" y1="23385" x2="15167" y2="22154"/>
                        <a14:foregroundMark x1="14833" y1="16615" x2="14833" y2="16615"/>
                        <a14:foregroundMark x1="13000" y1="12000" x2="13000" y2="12000"/>
                        <a14:foregroundMark x1="15000" y1="11692" x2="15000" y2="11692"/>
                        <a14:foregroundMark x1="15000" y1="11385" x2="15000" y2="11385"/>
                        <a14:foregroundMark x1="17333" y1="10769" x2="17333" y2="10769"/>
                        <a14:foregroundMark x1="18000" y1="10462" x2="18667" y2="10462"/>
                        <a14:foregroundMark x1="20667" y1="10769" x2="20667" y2="10769"/>
                        <a14:foregroundMark x1="20333" y1="40000" x2="20333" y2="40000"/>
                        <a14:foregroundMark x1="14667" y1="40615" x2="14667" y2="40615"/>
                        <a14:foregroundMark x1="12167" y1="37846" x2="12167" y2="37846"/>
                        <a14:foregroundMark x1="12000" y1="42154" x2="12000" y2="42154"/>
                        <a14:foregroundMark x1="19833" y1="42769" x2="19833" y2="42769"/>
                        <a14:foregroundMark x1="17667" y1="43692" x2="17667" y2="43692"/>
                        <a14:foregroundMark x1="16833" y1="27077" x2="16833" y2="27077"/>
                        <a14:foregroundMark x1="16333" y1="29538" x2="15833" y2="29846"/>
                        <a14:foregroundMark x1="13667" y1="27385" x2="13667" y2="27385"/>
                        <a14:foregroundMark x1="12333" y1="27385" x2="12333" y2="27385"/>
                        <a14:foregroundMark x1="13000" y1="29538" x2="13333" y2="29538"/>
                        <a14:foregroundMark x1="17667" y1="24615" x2="18500" y2="23385"/>
                        <a14:foregroundMark x1="19000" y1="20000" x2="19000" y2="20000"/>
                        <a14:foregroundMark x1="12000" y1="23385" x2="12000" y2="23385"/>
                        <a14:foregroundMark x1="11667" y1="22154" x2="11667" y2="22154"/>
                        <a14:foregroundMark x1="40333" y1="27077" x2="40333" y2="27077"/>
                        <a14:foregroundMark x1="42667" y1="33538" x2="42667" y2="33538"/>
                        <a14:foregroundMark x1="38333" y1="21538" x2="38333" y2="21538"/>
                        <a14:foregroundMark x1="38667" y1="19385" x2="38667" y2="19385"/>
                        <a14:foregroundMark x1="36167" y1="32615" x2="36167" y2="32615"/>
                        <a14:foregroundMark x1="35667" y1="28615" x2="35667" y2="28615"/>
                        <a14:foregroundMark x1="35333" y1="30462" x2="35333" y2="30462"/>
                        <a14:foregroundMark x1="40333" y1="30769" x2="40333" y2="30769"/>
                        <a14:foregroundMark x1="43000" y1="31692" x2="43000" y2="31692"/>
                        <a14:foregroundMark x1="40667" y1="23385" x2="40667" y2="2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4" t="7036" r="71976" b="52301"/>
          <a:stretch/>
        </p:blipFill>
        <p:spPr>
          <a:xfrm>
            <a:off x="786835" y="4273554"/>
            <a:ext cx="343736" cy="326879"/>
          </a:xfrm>
          <a:prstGeom prst="rect">
            <a:avLst/>
          </a:prstGeom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85" b="46154" l="51167" r="95167">
                        <a14:foregroundMark x1="61667" y1="23692" x2="61667" y2="23692"/>
                        <a14:foregroundMark x1="65333" y1="22769" x2="65333" y2="22769"/>
                        <a14:foregroundMark x1="64833" y1="29846" x2="64833" y2="29846"/>
                        <a14:foregroundMark x1="67833" y1="37538" x2="67833" y2="37538"/>
                        <a14:foregroundMark x1="75500" y1="24000" x2="76833" y2="23692"/>
                        <a14:foregroundMark x1="79500" y1="23077" x2="81333" y2="22462"/>
                        <a14:foregroundMark x1="85167" y1="22154" x2="85167" y2="25231"/>
                        <a14:foregroundMark x1="85500" y1="27077" x2="86167" y2="27077"/>
                        <a14:foregroundMark x1="88167" y1="27385" x2="88167" y2="27385"/>
                        <a14:foregroundMark x1="89333" y1="24308" x2="89667" y2="23692"/>
                        <a14:foregroundMark x1="89667" y1="19692" x2="89667" y2="19692"/>
                        <a14:foregroundMark x1="87500" y1="16615" x2="86000" y2="16000"/>
                        <a14:foregroundMark x1="83167" y1="14462" x2="82500" y2="14769"/>
                        <a14:foregroundMark x1="79500" y1="17231" x2="79333" y2="20000"/>
                        <a14:foregroundMark x1="79667" y1="34154" x2="79667" y2="34154"/>
                        <a14:foregroundMark x1="81833" y1="35385" x2="84500" y2="36923"/>
                        <a14:foregroundMark x1="86333" y1="36000" x2="87500" y2="35385"/>
                        <a14:foregroundMark x1="88167" y1="32615" x2="88333" y2="31385"/>
                        <a14:foregroundMark x1="88500" y1="28923" x2="87167" y2="27077"/>
                        <a14:foregroundMark x1="84500" y1="27077" x2="83167" y2="27077"/>
                        <a14:foregroundMark x1="82333" y1="27385" x2="81333" y2="28308"/>
                        <a14:foregroundMark x1="81167" y1="29538" x2="81167" y2="29538"/>
                        <a14:foregroundMark x1="80500" y1="29846" x2="80000" y2="30769"/>
                        <a14:foregroundMark x1="79500" y1="31077" x2="79500" y2="29846"/>
                        <a14:foregroundMark x1="79000" y1="24615" x2="79333" y2="22769"/>
                        <a14:foregroundMark x1="84333" y1="17846" x2="84333" y2="17846"/>
                        <a14:foregroundMark x1="85333" y1="18154" x2="87167" y2="20923"/>
                        <a14:foregroundMark x1="86833" y1="40923" x2="86333" y2="41231"/>
                        <a14:foregroundMark x1="81833" y1="41538" x2="80667" y2="41538"/>
                        <a14:foregroundMark x1="79500" y1="39692" x2="79500" y2="39692"/>
                        <a14:foregroundMark x1="79500" y1="36923" x2="79000" y2="35692"/>
                        <a14:foregroundMark x1="77333" y1="32615" x2="77333" y2="31385"/>
                        <a14:foregroundMark x1="77333" y1="28923" x2="77333" y2="26154"/>
                        <a14:foregroundMark x1="77833" y1="20923" x2="77833" y2="17231"/>
                        <a14:foregroundMark x1="77833" y1="15692" x2="77833" y2="15692"/>
                        <a14:foregroundMark x1="79667" y1="14462" x2="80500" y2="14462"/>
                        <a14:foregroundMark x1="84167" y1="14462" x2="85500" y2="14462"/>
                        <a14:foregroundMark x1="87500" y1="15077" x2="88000" y2="15077"/>
                        <a14:foregroundMark x1="89333" y1="15692" x2="90000" y2="15692"/>
                        <a14:foregroundMark x1="90667" y1="16308" x2="90667" y2="18154"/>
                        <a14:foregroundMark x1="90667" y1="20615" x2="91167" y2="25231"/>
                        <a14:foregroundMark x1="91167" y1="31077" x2="91167" y2="32923"/>
                        <a14:foregroundMark x1="91167" y1="35385" x2="91167" y2="37846"/>
                        <a14:foregroundMark x1="91167" y1="39385" x2="91167" y2="39385"/>
                        <a14:foregroundMark x1="82167" y1="11077" x2="82167" y2="11077"/>
                        <a14:foregroundMark x1="83833" y1="10769" x2="83833" y2="10769"/>
                        <a14:foregroundMark x1="84000" y1="10154" x2="84000" y2="10154"/>
                        <a14:foregroundMark x1="86333" y1="9846" x2="86333" y2="9846"/>
                        <a14:foregroundMark x1="80167" y1="17846" x2="80167" y2="17846"/>
                        <a14:foregroundMark x1="68833" y1="18154" x2="68833" y2="18154"/>
                        <a14:foregroundMark x1="66167" y1="15077" x2="64333" y2="11077"/>
                        <a14:foregroundMark x1="61333" y1="11077" x2="59000" y2="11692"/>
                        <a14:foregroundMark x1="56000" y1="12923" x2="55500" y2="13538"/>
                        <a14:foregroundMark x1="55500" y1="16308" x2="55500" y2="18769"/>
                        <a14:foregroundMark x1="56167" y1="28308" x2="56167" y2="32308"/>
                        <a14:foregroundMark x1="57667" y1="33846" x2="60333" y2="34769"/>
                        <a14:foregroundMark x1="62000" y1="36615" x2="65833" y2="35385"/>
                        <a14:foregroundMark x1="68333" y1="33538" x2="68333" y2="32615"/>
                        <a14:foregroundMark x1="68667" y1="29846" x2="68667" y2="27692"/>
                        <a14:foregroundMark x1="68500" y1="25846" x2="66833" y2="23077"/>
                        <a14:foregroundMark x1="63667" y1="20615" x2="61500" y2="19692"/>
                        <a14:foregroundMark x1="61000" y1="20000" x2="61000" y2="21231"/>
                        <a14:foregroundMark x1="61167" y1="23692" x2="61333" y2="24308"/>
                        <a14:foregroundMark x1="61500" y1="26154" x2="61500" y2="26154"/>
                        <a14:foregroundMark x1="62000" y1="27692" x2="62000" y2="28923"/>
                        <a14:foregroundMark x1="62167" y1="32000" x2="62167" y2="33231"/>
                        <a14:foregroundMark x1="62167" y1="34154" x2="62167" y2="35077"/>
                        <a14:foregroundMark x1="62000" y1="35692" x2="62000" y2="35692"/>
                        <a14:foregroundMark x1="58500" y1="40000" x2="585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07" r="26840" b="52530"/>
          <a:stretch/>
        </p:blipFill>
        <p:spPr>
          <a:xfrm>
            <a:off x="433655" y="4267910"/>
            <a:ext cx="350310" cy="3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42604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A1B1F-4F8C-400F-A0FF-794F4EF7284B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xfrm>
            <a:off x="633413" y="290513"/>
            <a:ext cx="7877175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Welcome to Axis Developer Community!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963" y="1186835"/>
            <a:ext cx="8240712" cy="1669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 the community you will find a </a:t>
            </a:r>
            <a:r>
              <a:rPr lang="en-US" sz="2400" b="1" dirty="0"/>
              <a:t>wide array of tools </a:t>
            </a:r>
            <a:br>
              <a:rPr lang="en-US" sz="2400" dirty="0"/>
            </a:br>
            <a:r>
              <a:rPr lang="en-US" sz="2400" dirty="0"/>
              <a:t>needed to </a:t>
            </a:r>
            <a:r>
              <a:rPr lang="en-US" sz="2400" b="1" dirty="0"/>
              <a:t>integrate Axis products </a:t>
            </a:r>
            <a:r>
              <a:rPr lang="en-US" sz="2400" dirty="0"/>
              <a:t>in software applications and </a:t>
            </a:r>
            <a:r>
              <a:rPr lang="en-US" sz="2400" b="1" dirty="0"/>
              <a:t>to develop ACAP </a:t>
            </a:r>
            <a:r>
              <a:rPr lang="en-US" sz="2400" dirty="0"/>
              <a:t>applications, </a:t>
            </a:r>
            <a:br>
              <a:rPr lang="en-US" sz="2400" dirty="0"/>
            </a:br>
            <a:r>
              <a:rPr lang="en-US" sz="2400" dirty="0"/>
              <a:t>i.e., applications running inside Axis products.</a:t>
            </a: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C4E78-A32E-4CFF-83FF-E82D3D859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559" y="3073829"/>
            <a:ext cx="1116938" cy="110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33160-9BE0-47E8-903A-42DFE984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28" y="3073829"/>
            <a:ext cx="1107225" cy="110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5B62A-05A8-4DE6-A327-DE0B3E9A7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23" y="3073829"/>
            <a:ext cx="1116938" cy="111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93639-3818-4C9D-8C71-7FFC43689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751" y="3073829"/>
            <a:ext cx="1116938" cy="1108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606FF-B15B-4D46-AB57-1725F1AEF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305" y="3073829"/>
            <a:ext cx="1107225" cy="111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4C6E4-88DF-43BB-B145-447F989EF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5687" y="3073829"/>
            <a:ext cx="1116938" cy="111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50F706-448B-4665-88E6-03D86E5C0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9496" y="3073829"/>
            <a:ext cx="1116938" cy="11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7097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7C72B0-60CE-4437-8561-5C795CA9D558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A wide array of tools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59A380-5491-4D8A-8483-3879E26E6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291714"/>
              </p:ext>
            </p:extLst>
          </p:nvPr>
        </p:nvGraphicFramePr>
        <p:xfrm>
          <a:off x="451644" y="1079106"/>
          <a:ext cx="8240712" cy="307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014769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819259-BCDF-470A-9A77-C9A0698DBC49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xfrm>
            <a:off x="633413" y="290513"/>
            <a:ext cx="7877175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Developer forum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300" y="888023"/>
            <a:ext cx="5273024" cy="3728581"/>
          </a:xfrm>
        </p:spPr>
        <p:txBody>
          <a:bodyPr>
            <a:normAutofit/>
          </a:bodyPr>
          <a:lstStyle/>
          <a:p>
            <a:r>
              <a:rPr lang="en-US" sz="2000" dirty="0"/>
              <a:t>Get help from other developers</a:t>
            </a:r>
            <a:endParaRPr lang="en-US" sz="1050" dirty="0"/>
          </a:p>
          <a:p>
            <a:r>
              <a:rPr lang="en-US" sz="2000" dirty="0"/>
              <a:t>Contribute with your knowledge</a:t>
            </a:r>
          </a:p>
          <a:p>
            <a:r>
              <a:rPr lang="en-US" sz="2000" dirty="0"/>
              <a:t>Discuss development topics with </a:t>
            </a:r>
            <a:br>
              <a:rPr lang="en-US" sz="2000" dirty="0"/>
            </a:br>
            <a:r>
              <a:rPr lang="en-US" sz="2000" dirty="0"/>
              <a:t>your fellow community members</a:t>
            </a:r>
          </a:p>
          <a:p>
            <a:pPr marL="0" indent="0">
              <a:buNone/>
            </a:pPr>
            <a:br>
              <a:rPr lang="en-US" sz="2000" b="1" dirty="0"/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an important part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/>
              <a:t>of the community and are vital in making it a useful and collaborative forum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48591-A550-4A1B-9652-708A30156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2"/>
          <a:stretch/>
        </p:blipFill>
        <p:spPr>
          <a:xfrm>
            <a:off x="5389855" y="489730"/>
            <a:ext cx="3754145" cy="39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56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25B2FB-3EA4-4FF5-AAC3-D622A600CD23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24B9DD-F625-4CDA-8A46-BDADDE55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985838"/>
            <a:ext cx="4455176" cy="337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Stay tuned about… </a:t>
            </a:r>
          </a:p>
          <a:p>
            <a:r>
              <a:rPr lang="en-US" sz="2000" dirty="0"/>
              <a:t>Upcoming changes that might affect software applications</a:t>
            </a:r>
          </a:p>
          <a:p>
            <a:r>
              <a:rPr lang="en-US" sz="2000" dirty="0"/>
              <a:t>New features and APIs</a:t>
            </a:r>
          </a:p>
          <a:p>
            <a:r>
              <a:rPr lang="en-US" sz="2000" dirty="0"/>
              <a:t>New SDKs</a:t>
            </a:r>
          </a:p>
          <a:p>
            <a:r>
              <a:rPr lang="en-US" sz="2000" dirty="0"/>
              <a:t>Open source code</a:t>
            </a:r>
          </a:p>
          <a:p>
            <a:r>
              <a:rPr lang="en-US" sz="2000" dirty="0"/>
              <a:t>and more…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455A7B-9147-4543-8F88-0B407DF69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8"/>
          <a:stretch/>
        </p:blipFill>
        <p:spPr>
          <a:xfrm>
            <a:off x="5389855" y="471450"/>
            <a:ext cx="3754145" cy="3967200"/>
          </a:xfrm>
          <a:prstGeom prst="rect">
            <a:avLst/>
          </a:prstGeom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Dedicated developer information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7407005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255DA1-D932-4408-A477-1E944FA75A1C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9A5B3-7F38-4766-9373-4CF0CA84D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22"/>
          <a:stretch/>
        </p:blipFill>
        <p:spPr>
          <a:xfrm>
            <a:off x="5385907" y="471450"/>
            <a:ext cx="3758093" cy="3967200"/>
          </a:xfrm>
          <a:prstGeom prst="rect">
            <a:avLst/>
          </a:prstGeom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xfrm>
            <a:off x="633413" y="290513"/>
            <a:ext cx="7877175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VAPIX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24B9DD-F625-4CDA-8A46-BDADDE55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888023"/>
            <a:ext cx="4812014" cy="378402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VAPIX – the main interface to all </a:t>
            </a:r>
            <a:br>
              <a:rPr lang="en-US" sz="2200" dirty="0"/>
            </a:br>
            <a:r>
              <a:rPr lang="en-US" sz="2200" dirty="0"/>
              <a:t>Axis products</a:t>
            </a:r>
          </a:p>
          <a:p>
            <a:pPr lvl="1"/>
            <a:r>
              <a:rPr lang="en-US" sz="1800" dirty="0"/>
              <a:t>Controlling almost all functionality </a:t>
            </a:r>
            <a:br>
              <a:rPr lang="en-US" sz="1800" dirty="0"/>
            </a:br>
            <a:r>
              <a:rPr lang="en-US" sz="1800" dirty="0"/>
              <a:t>in all Axis products</a:t>
            </a:r>
          </a:p>
          <a:p>
            <a:pPr lvl="1"/>
            <a:r>
              <a:rPr lang="en-US" sz="1800" dirty="0"/>
              <a:t>Instant access to our latest features</a:t>
            </a:r>
          </a:p>
          <a:p>
            <a:pPr lvl="1"/>
            <a:r>
              <a:rPr lang="en-US" sz="1800" dirty="0"/>
              <a:t>Using standard protocols</a:t>
            </a:r>
          </a:p>
          <a:p>
            <a:pPr lvl="1"/>
            <a:r>
              <a:rPr lang="en-US" sz="1800" dirty="0"/>
              <a:t>Continuously developed and backward compatible</a:t>
            </a:r>
          </a:p>
          <a:p>
            <a:r>
              <a:rPr lang="en-US" sz="2000" dirty="0"/>
              <a:t>VAPIX tutorial</a:t>
            </a:r>
          </a:p>
          <a:p>
            <a:pPr lvl="1"/>
            <a:r>
              <a:rPr lang="en-US" sz="1800" dirty="0"/>
              <a:t>Sample code</a:t>
            </a:r>
          </a:p>
          <a:p>
            <a:pPr lvl="1"/>
            <a:r>
              <a:rPr lang="en-US" sz="1800" dirty="0"/>
              <a:t>VAPIX vs. ONVIF</a:t>
            </a:r>
          </a:p>
        </p:txBody>
      </p:sp>
    </p:spTree>
    <p:extLst>
      <p:ext uri="{BB962C8B-B14F-4D97-AF65-F5344CB8AC3E}">
        <p14:creationId xmlns:p14="http://schemas.microsoft.com/office/powerpoint/2010/main" val="1425574345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E05579-7B4D-4D5B-9CFA-53EC773918FA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FAFFB-F408-4A0C-96D0-4AD4C4CE7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18" r="6022"/>
          <a:stretch/>
        </p:blipFill>
        <p:spPr>
          <a:xfrm>
            <a:off x="5385907" y="399327"/>
            <a:ext cx="3758093" cy="403932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24B9DD-F625-4CDA-8A46-BDADDE55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complete reference library </a:t>
            </a:r>
            <a:br>
              <a:rPr lang="en-US" sz="2000" b="1" dirty="0"/>
            </a:br>
            <a:r>
              <a:rPr lang="en-US" sz="2000" b="1" dirty="0"/>
              <a:t>to all VAPIX APIs</a:t>
            </a:r>
          </a:p>
          <a:p>
            <a:r>
              <a:rPr lang="en-US" sz="2000" dirty="0"/>
              <a:t>Network video</a:t>
            </a:r>
          </a:p>
          <a:p>
            <a:r>
              <a:rPr lang="en-US" sz="2000" dirty="0"/>
              <a:t>Applications (ACAP applications)</a:t>
            </a:r>
          </a:p>
          <a:p>
            <a:r>
              <a:rPr lang="en-US" sz="2000" dirty="0"/>
              <a:t>Audio systems</a:t>
            </a:r>
          </a:p>
          <a:p>
            <a:r>
              <a:rPr lang="en-US" sz="2000" dirty="0"/>
              <a:t>Physical access control</a:t>
            </a:r>
          </a:p>
          <a:p>
            <a:r>
              <a:rPr lang="en-US" sz="2000" dirty="0"/>
              <a:t>Radar</a:t>
            </a: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VAPIX Library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7900822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697ACF-D6EF-451D-BB0A-BC20A8FD729F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Windows SDKs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A6A107-9018-4644-835F-570471987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185149"/>
              </p:ext>
            </p:extLst>
          </p:nvPr>
        </p:nvGraphicFramePr>
        <p:xfrm>
          <a:off x="633412" y="587859"/>
          <a:ext cx="2732615" cy="417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D05B3D-211E-488C-BF58-8CC2ADDB8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703527"/>
              </p:ext>
            </p:extLst>
          </p:nvPr>
        </p:nvGraphicFramePr>
        <p:xfrm>
          <a:off x="5789085" y="587859"/>
          <a:ext cx="2732615" cy="417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FE6C90D-C473-4722-A4FE-95FCD02074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1142" y="1142798"/>
            <a:ext cx="3081716" cy="31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3876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7E1240-8395-426F-AB19-9755DB25861C}"/>
              </a:ext>
            </a:extLst>
          </p:cNvPr>
          <p:cNvSpPr/>
          <p:nvPr/>
        </p:nvSpPr>
        <p:spPr bwMode="auto">
          <a:xfrm>
            <a:off x="0" y="687218"/>
            <a:ext cx="9144000" cy="397565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9DB816-F738-4AE2-B2E6-6E046732F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8"/>
          <a:stretch/>
        </p:blipFill>
        <p:spPr>
          <a:xfrm>
            <a:off x="5389855" y="480628"/>
            <a:ext cx="3754145" cy="39672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24B9DD-F625-4CDA-8A46-BDADDE55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985838"/>
            <a:ext cx="4551727" cy="3371850"/>
          </a:xfrm>
        </p:spPr>
        <p:txBody>
          <a:bodyPr>
            <a:normAutofit/>
          </a:bodyPr>
          <a:lstStyle/>
          <a:p>
            <a:r>
              <a:rPr lang="en-US" sz="2000" dirty="0"/>
              <a:t>Develop applications to run inside the Axis product</a:t>
            </a:r>
          </a:p>
          <a:p>
            <a:r>
              <a:rPr lang="en-US" sz="2000" dirty="0"/>
              <a:t>Learn about the ACAP platform</a:t>
            </a:r>
          </a:p>
          <a:p>
            <a:r>
              <a:rPr lang="en-US" sz="2000" dirty="0"/>
              <a:t>ACAP SDK and debug tools</a:t>
            </a:r>
          </a:p>
          <a:p>
            <a:r>
              <a:rPr lang="en-US" sz="2000" dirty="0"/>
              <a:t>Product interface guide</a:t>
            </a:r>
          </a:p>
          <a:p>
            <a:r>
              <a:rPr lang="en-US" sz="2000" dirty="0"/>
              <a:t>ACAP tutorial</a:t>
            </a:r>
          </a:p>
          <a:p>
            <a:r>
              <a:rPr lang="en-US" sz="2000" dirty="0"/>
              <a:t>Quick start</a:t>
            </a:r>
          </a:p>
          <a:p>
            <a:endParaRPr lang="en-US" sz="2000" dirty="0"/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ACAP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9319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ppt_ADP_Program_update_140226">
  <a:themeElements>
    <a:clrScheme name="Axis Corporate 2013">
      <a:dk1>
        <a:srgbClr val="000000"/>
      </a:dk1>
      <a:lt1>
        <a:srgbClr val="FFFFFF"/>
      </a:lt1>
      <a:dk2>
        <a:srgbClr val="D6E03D"/>
      </a:dk2>
      <a:lt2>
        <a:srgbClr val="72CDF4"/>
      </a:lt2>
      <a:accent1>
        <a:srgbClr val="FFCC33"/>
      </a:accent1>
      <a:accent2>
        <a:srgbClr val="9A8B7D"/>
      </a:accent2>
      <a:accent3>
        <a:srgbClr val="D8CFC6"/>
      </a:accent3>
      <a:accent4>
        <a:srgbClr val="ED1A3B"/>
      </a:accent4>
      <a:accent5>
        <a:srgbClr val="8DC63F"/>
      </a:accent5>
      <a:accent6>
        <a:srgbClr val="009DDC"/>
      </a:accent6>
      <a:hlink>
        <a:srgbClr val="B5121B"/>
      </a:hlink>
      <a:folHlink>
        <a:srgbClr val="ED1A3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Axis mall 071218 blue 1">
        <a:dk1>
          <a:srgbClr val="000000"/>
        </a:dk1>
        <a:lt1>
          <a:srgbClr val="FFFFFF"/>
        </a:lt1>
        <a:dk2>
          <a:srgbClr val="81725E"/>
        </a:dk2>
        <a:lt2>
          <a:srgbClr val="4D4D4D"/>
        </a:lt2>
        <a:accent1>
          <a:srgbClr val="C7C0B8"/>
        </a:accent1>
        <a:accent2>
          <a:srgbClr val="004368"/>
        </a:accent2>
        <a:accent3>
          <a:srgbClr val="FFFFFF"/>
        </a:accent3>
        <a:accent4>
          <a:srgbClr val="000000"/>
        </a:accent4>
        <a:accent5>
          <a:srgbClr val="E0DCD8"/>
        </a:accent5>
        <a:accent6>
          <a:srgbClr val="003C5E"/>
        </a:accent6>
        <a:hlink>
          <a:srgbClr val="669FBE"/>
        </a:hlink>
        <a:folHlink>
          <a:srgbClr val="99BE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ContentActive xmlns="9c248f1c-dad9-462f-be64-5cbf668862f2">Active</ContentActive>
    <DocumentType_0 xmlns="9c248f1c-dad9-462f-be64-5cbf668862f2">
      <Terms xmlns="http://schemas.microsoft.com/office/infopath/2007/PartnerControls"/>
    </DocumentType_0>
    <NormativeStatus_0 xmlns="9c248f1c-dad9-462f-be64-5cbf668862f2">
      <Terms xmlns="http://schemas.microsoft.com/office/infopath/2007/PartnerControls"/>
    </NormativeStatus_0>
    <GeographicalScope_0 xmlns="9c248f1c-dad9-462f-be64-5cbf668862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</TermName>
          <TermId xmlns="http://schemas.microsoft.com/office/infopath/2007/PartnerControls">d4cb2ef3-7a9c-4fee-ab16-46bed1cc7c64</TermId>
        </TermInfo>
      </Terms>
    </GeographicalScope_0>
    <AxisDescription xmlns="9c248f1c-dad9-462f-be64-5cbf668862f2" xsi:nil="true"/>
    <OganizationalScope_0 xmlns="9c248f1c-dad9-462f-be64-5cbf668862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</TermName>
          <TermId xmlns="http://schemas.microsoft.com/office/infopath/2007/PartnerControls">3c085007-e394-465f-8e5f-1fa8a5f7e2cd</TermId>
        </TermInfo>
      </Terms>
    </OganizationalScope_0>
    <Topics_0 xmlns="9c248f1c-dad9-462f-be64-5cbf668862f2">
      <Terms xmlns="http://schemas.microsoft.com/office/infopath/2007/PartnerControls"/>
    </Topics_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xis Web Document" ma:contentTypeID="0x010100D5731A48F63645C7B765A40FAC8278D800FCD0B6F39C454A60BE924F639AA73E67009A4F7576E6660C49BE5E418247971687" ma:contentTypeVersion="263" ma:contentTypeDescription="Create a new document." ma:contentTypeScope="" ma:versionID="b044c2cfd5a39a7414b1fcf3e72f49ff">
  <xsd:schema xmlns:xsd="http://www.w3.org/2001/XMLSchema" xmlns:xs="http://www.w3.org/2001/XMLSchema" xmlns:p="http://schemas.microsoft.com/office/2006/metadata/properties" xmlns:ns1="http://schemas.microsoft.com/sharepoint/v3" xmlns:ns2="9c248f1c-dad9-462f-be64-5cbf668862f2" targetNamespace="http://schemas.microsoft.com/office/2006/metadata/properties" ma:root="true" ma:fieldsID="f182cb4e1d128dbc69ce431eb18bff62" ns1:_="" ns2:_="">
    <xsd:import namespace="http://schemas.microsoft.com/sharepoint/v3"/>
    <xsd:import namespace="9c248f1c-dad9-462f-be64-5cbf668862f2"/>
    <xsd:element name="properties">
      <xsd:complexType>
        <xsd:sequence>
          <xsd:element name="documentManagement">
            <xsd:complexType>
              <xsd:all>
                <xsd:element ref="ns2:AxisDescription" minOccurs="0"/>
                <xsd:element ref="ns2:ContentActive" minOccurs="0"/>
                <xsd:element ref="ns2:NormativeStatus_0" minOccurs="0"/>
                <xsd:element ref="ns1:Language"/>
                <xsd:element ref="ns2:GeographicalScope_0" minOccurs="0"/>
                <xsd:element ref="ns2:OganizationalScope_0" minOccurs="0"/>
                <xsd:element ref="ns2:Topics_0" minOccurs="0"/>
                <xsd:element ref="ns2:DocumentType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ma:displayName="Language" ma:default="English" ma:internalName="Language" ma:readOnly="fals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8f1c-dad9-462f-be64-5cbf668862f2" elementFormDefault="qualified">
    <xsd:import namespace="http://schemas.microsoft.com/office/2006/documentManagement/types"/>
    <xsd:import namespace="http://schemas.microsoft.com/office/infopath/2007/PartnerControls"/>
    <xsd:element name="AxisDescription" ma:index="8" nillable="true" ma:displayName="Description" ma:internalName="AxisDescription">
      <xsd:simpleType>
        <xsd:restriction base="dms:Note">
          <xsd:maxLength value="255"/>
        </xsd:restriction>
      </xsd:simpleType>
    </xsd:element>
    <xsd:element name="ContentActive" ma:index="9" nillable="true" ma:displayName="Active" ma:default="Active" ma:format="RadioButtons" ma:internalName="ContentActive">
      <xsd:simpleType>
        <xsd:restriction base="dms:Unknown">
          <xsd:enumeration value="Active"/>
          <xsd:enumeration value="Inactive"/>
        </xsd:restriction>
      </xsd:simpleType>
    </xsd:element>
    <xsd:element name="NormativeStatus_0" ma:index="10" nillable="true" ma:taxonomy="true" ma:internalName="NormativeStatus_0" ma:taxonomyFieldName="NormativeStatus" ma:displayName="Normative Status" ma:readOnly="false" ma:default="" ma:fieldId="{36031f02-3f13-4040-9a60-8c2551435bc1}" ma:sspId="edcf21de-f9f1-472b-a6a0-4fcc5bed530f" ma:termSetId="e783cad8-2314-4b28-82d1-ff855e274e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ographicalScope_0" ma:index="13" nillable="true" ma:taxonomy="true" ma:internalName="GeographicalScope_0" ma:taxonomyFieldName="GeographicalScope" ma:displayName="Geographical Scope" ma:readOnly="false" ma:default="2;#A|d4cb2ef3-7a9c-4fee-ab16-46bed1cc7c64" ma:fieldId="{0725bd7e-1b81-4e4d-9a59-915a2171e863}" ma:sspId="edcf21de-f9f1-472b-a6a0-4fcc5bed530f" ma:termSetId="54d3951c-14de-4e46-93e4-7ffc90010c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ganizationalScope_0" ma:index="15" nillable="true" ma:taxonomy="true" ma:internalName="OganizationalScope_0" ma:taxonomyFieldName="OrganizationalScope" ma:displayName="Organizational Scope" ma:readOnly="false" ma:default="106;#A|3c085007-e394-465f-8e5f-1fa8a5f7e2cd" ma:fieldId="{114468c3-226d-47b9-98ba-aae34fe273c5}" ma:sspId="edcf21de-f9f1-472b-a6a0-4fcc5bed530f" ma:termSetId="5bf6a1c2-6d3b-4754-90e2-9aeaaee11b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opics_0" ma:index="17" nillable="true" ma:taxonomy="true" ma:internalName="Topics_0" ma:taxonomyFieldName="Topics" ma:displayName="Topics" ma:readOnly="false" ma:default="" ma:fieldId="{e7c843eb-e9c2-4d8a-8916-36d63af7addd}" ma:taxonomyMulti="true" ma:sspId="edcf21de-f9f1-472b-a6a0-4fcc5bed530f" ma:termSetId="bfc988a1-cf49-423c-9d80-2cefb2fcb0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19" nillable="true" ma:taxonomy="true" ma:internalName="DocumentTypec_0" ma:taxonomyFieldName="DocumentType" ma:displayName="Document Type" ma:readOnly="false" ma:default="" ma:fieldId="{f9d97dc7-c7d4-4124-940e-7e6cfdb6547e}" ma:sspId="edcf21de-f9f1-472b-a6a0-4fcc5bed530f" ma:termSetId="e27ab72d-57f1-4724-b0e4-1fe13ddf0c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dcf21de-f9f1-472b-a6a0-4fcc5bed530f" ContentTypeId="0x010100D5731A48F63645C7B765A40FAC8278D8" PreviousValue="false"/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4D907D6-2C6E-46C8-A8F9-E7878731E751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9c248f1c-dad9-462f-be64-5cbf668862f2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42B7D7-7868-4564-9AA8-FC2EA7308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E5E519-70B8-4994-B9F0-058FF2B9B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248f1c-dad9-462f-be64-5cbf66886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1CC266-F3D1-41EF-94CF-BDA346D4FAC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6BA9968-8B2B-4185-A567-714FC6D224D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ppt_ADP_Program_update_140226</Template>
  <TotalTime>5063</TotalTime>
  <Words>288</Words>
  <Application>Microsoft Office PowerPoint</Application>
  <PresentationFormat>On-screen Show (16:9)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Iskoola Pota</vt:lpstr>
      <vt:lpstr>Lubalin Graph ECG</vt:lpstr>
      <vt:lpstr>ppt_ADP_Program_update_140226</vt:lpstr>
      <vt:lpstr>Axis Developer Community</vt:lpstr>
      <vt:lpstr>Welcome to Axis Developer Community!</vt:lpstr>
      <vt:lpstr>A wide array of tools</vt:lpstr>
      <vt:lpstr>Developer forum</vt:lpstr>
      <vt:lpstr>Dedicated developer information</vt:lpstr>
      <vt:lpstr>VAPIX</vt:lpstr>
      <vt:lpstr>VAPIX Library</vt:lpstr>
      <vt:lpstr>Windows SDKs</vt:lpstr>
      <vt:lpstr>ACAP</vt:lpstr>
      <vt:lpstr>Tools</vt:lpstr>
      <vt:lpstr>Integration guidelines</vt:lpstr>
      <vt:lpstr>Integration guidelines</vt:lpstr>
      <vt:lpstr>You are important!</vt:lpstr>
      <vt:lpstr>PowerPoint Presentation</vt:lpstr>
    </vt:vector>
  </TitlesOfParts>
  <Company>Axis Communications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ADP Program Update.</dc:title>
  <dc:creator>Lena Hansson</dc:creator>
  <cp:lastModifiedBy>Lena Hansson</cp:lastModifiedBy>
  <cp:revision>266</cp:revision>
  <cp:lastPrinted>2013-08-27T14:42:38Z</cp:lastPrinted>
  <dcterms:created xsi:type="dcterms:W3CDTF">2014-02-27T08:08:19Z</dcterms:created>
  <dcterms:modified xsi:type="dcterms:W3CDTF">2018-10-24T06:22:43Z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>106;#A|3c085007-e394-465f-8e5f-1fa8a5f7e2cd;#2;#A|d4cb2ef3-7a9c-4fee-ab16-46bed1cc7c64</vt:lpwstr>
  </property>
  <property fmtid="{D5CDD505-2E9C-101B-9397-08002B2CF9AE}" pid="3" name="GeographicalScope">
    <vt:lpwstr>2;#A|d4cb2ef3-7a9c-4fee-ab16-46bed1cc7c64</vt:lpwstr>
  </property>
  <property fmtid="{D5CDD505-2E9C-101B-9397-08002B2CF9AE}" pid="4" name="OrganizationalScope">
    <vt:lpwstr>106;#A|3c085007-e394-465f-8e5f-1fa8a5f7e2cd</vt:lpwstr>
  </property>
  <property fmtid="{D5CDD505-2E9C-101B-9397-08002B2CF9AE}" pid="5" name="ContentTypeId">
    <vt:lpwstr>0x010100D5731A48F63645C7B765A40FAC8278D800FCD0B6F39C454A60BE924F639AA73E67009A4F7576E6660C49BE5E418247971687</vt:lpwstr>
  </property>
  <property fmtid="{D5CDD505-2E9C-101B-9397-08002B2CF9AE}" pid="6" name="Topics">
    <vt:lpwstr/>
  </property>
</Properties>
</file>